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comment1.xml" ContentType="application/vnd.openxmlformats-officedocument.presentationml.comment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3"/>
  </p:notesMasterIdLst>
  <p:sldIdLst>
    <p:sldId id="256" r:id="rId2"/>
    <p:sldId id="561" r:id="rId3"/>
    <p:sldId id="498" r:id="rId4"/>
    <p:sldId id="562" r:id="rId5"/>
    <p:sldId id="553" r:id="rId6"/>
    <p:sldId id="551" r:id="rId7"/>
    <p:sldId id="552" r:id="rId8"/>
    <p:sldId id="499" r:id="rId9"/>
    <p:sldId id="529" r:id="rId10"/>
    <p:sldId id="530" r:id="rId11"/>
    <p:sldId id="527" r:id="rId12"/>
    <p:sldId id="531" r:id="rId13"/>
    <p:sldId id="554" r:id="rId14"/>
    <p:sldId id="290" r:id="rId15"/>
    <p:sldId id="291" r:id="rId16"/>
    <p:sldId id="481" r:id="rId17"/>
    <p:sldId id="482" r:id="rId18"/>
    <p:sldId id="483" r:id="rId19"/>
    <p:sldId id="533" r:id="rId20"/>
    <p:sldId id="535" r:id="rId21"/>
    <p:sldId id="536" r:id="rId22"/>
    <p:sldId id="537" r:id="rId23"/>
    <p:sldId id="539" r:id="rId24"/>
    <p:sldId id="478" r:id="rId25"/>
    <p:sldId id="260" r:id="rId26"/>
    <p:sldId id="532" r:id="rId27"/>
    <p:sldId id="541" r:id="rId28"/>
    <p:sldId id="544" r:id="rId29"/>
    <p:sldId id="542" r:id="rId30"/>
    <p:sldId id="546" r:id="rId31"/>
    <p:sldId id="545" r:id="rId32"/>
    <p:sldId id="560" r:id="rId33"/>
    <p:sldId id="543" r:id="rId34"/>
    <p:sldId id="548" r:id="rId35"/>
    <p:sldId id="550" r:id="rId36"/>
    <p:sldId id="549" r:id="rId37"/>
    <p:sldId id="555" r:id="rId38"/>
    <p:sldId id="556" r:id="rId39"/>
    <p:sldId id="314" r:id="rId40"/>
    <p:sldId id="269" r:id="rId41"/>
    <p:sldId id="280" r:id="rId42"/>
    <p:sldId id="557" r:id="rId43"/>
    <p:sldId id="317" r:id="rId44"/>
    <p:sldId id="318" r:id="rId45"/>
    <p:sldId id="274" r:id="rId46"/>
    <p:sldId id="328" r:id="rId47"/>
    <p:sldId id="329" r:id="rId48"/>
    <p:sldId id="331" r:id="rId49"/>
    <p:sldId id="278" r:id="rId50"/>
    <p:sldId id="259" r:id="rId51"/>
    <p:sldId id="319" r:id="rId52"/>
    <p:sldId id="320" r:id="rId53"/>
    <p:sldId id="321" r:id="rId54"/>
    <p:sldId id="322" r:id="rId55"/>
    <p:sldId id="323" r:id="rId56"/>
    <p:sldId id="324" r:id="rId57"/>
    <p:sldId id="325" r:id="rId58"/>
    <p:sldId id="327" r:id="rId59"/>
    <p:sldId id="279" r:id="rId60"/>
    <p:sldId id="558" r:id="rId61"/>
    <p:sldId id="288" r:id="rId62"/>
    <p:sldId id="559" r:id="rId63"/>
    <p:sldId id="299" r:id="rId64"/>
    <p:sldId id="484" r:id="rId65"/>
    <p:sldId id="382" r:id="rId66"/>
    <p:sldId id="485" r:id="rId67"/>
    <p:sldId id="491" r:id="rId68"/>
    <p:sldId id="492" r:id="rId69"/>
    <p:sldId id="494" r:id="rId70"/>
    <p:sldId id="495" r:id="rId71"/>
    <p:sldId id="496" r:id="rId72"/>
  </p:sldIdLst>
  <p:sldSz cx="9144000" cy="6858000" type="screen4x3"/>
  <p:notesSz cx="6400800" cy="8686800"/>
  <p:defaultTextStyle>
    <a:defPPr>
      <a:defRPr lang="de-CH"/>
    </a:defPPr>
    <a:lvl1pPr algn="l" rtl="0" fontAlgn="base">
      <a:spcBef>
        <a:spcPct val="0"/>
      </a:spcBef>
      <a:spcAft>
        <a:spcPct val="0"/>
      </a:spcAft>
      <a:defRPr sz="1700" kern="1200">
        <a:solidFill>
          <a:schemeClr val="tx1"/>
        </a:solidFill>
        <a:latin typeface="Arial" charset="0"/>
        <a:ea typeface="ＭＳ Ｐゴシック" charset="0"/>
        <a:cs typeface="Arial" charset="0"/>
      </a:defRPr>
    </a:lvl1pPr>
    <a:lvl2pPr marL="457200" algn="l" rtl="0" fontAlgn="base">
      <a:spcBef>
        <a:spcPct val="0"/>
      </a:spcBef>
      <a:spcAft>
        <a:spcPct val="0"/>
      </a:spcAft>
      <a:defRPr sz="1700" kern="1200">
        <a:solidFill>
          <a:schemeClr val="tx1"/>
        </a:solidFill>
        <a:latin typeface="Arial" charset="0"/>
        <a:ea typeface="ＭＳ Ｐゴシック" charset="0"/>
        <a:cs typeface="Arial" charset="0"/>
      </a:defRPr>
    </a:lvl2pPr>
    <a:lvl3pPr marL="914400" algn="l" rtl="0" fontAlgn="base">
      <a:spcBef>
        <a:spcPct val="0"/>
      </a:spcBef>
      <a:spcAft>
        <a:spcPct val="0"/>
      </a:spcAft>
      <a:defRPr sz="1700" kern="1200">
        <a:solidFill>
          <a:schemeClr val="tx1"/>
        </a:solidFill>
        <a:latin typeface="Arial" charset="0"/>
        <a:ea typeface="ＭＳ Ｐゴシック" charset="0"/>
        <a:cs typeface="Arial" charset="0"/>
      </a:defRPr>
    </a:lvl3pPr>
    <a:lvl4pPr marL="1371600" algn="l" rtl="0" fontAlgn="base">
      <a:spcBef>
        <a:spcPct val="0"/>
      </a:spcBef>
      <a:spcAft>
        <a:spcPct val="0"/>
      </a:spcAft>
      <a:defRPr sz="1700" kern="1200">
        <a:solidFill>
          <a:schemeClr val="tx1"/>
        </a:solidFill>
        <a:latin typeface="Arial" charset="0"/>
        <a:ea typeface="ＭＳ Ｐゴシック" charset="0"/>
        <a:cs typeface="Arial" charset="0"/>
      </a:defRPr>
    </a:lvl4pPr>
    <a:lvl5pPr marL="1828800" algn="l" rtl="0" fontAlgn="base">
      <a:spcBef>
        <a:spcPct val="0"/>
      </a:spcBef>
      <a:spcAft>
        <a:spcPct val="0"/>
      </a:spcAft>
      <a:defRPr sz="1700" kern="1200">
        <a:solidFill>
          <a:schemeClr val="tx1"/>
        </a:solidFill>
        <a:latin typeface="Arial" charset="0"/>
        <a:ea typeface="ＭＳ Ｐゴシック" charset="0"/>
        <a:cs typeface="Arial" charset="0"/>
      </a:defRPr>
    </a:lvl5pPr>
    <a:lvl6pPr marL="2286000" algn="l" defTabSz="457200" rtl="0" eaLnBrk="1" latinLnBrk="0" hangingPunct="1">
      <a:defRPr sz="1700" kern="1200">
        <a:solidFill>
          <a:schemeClr val="tx1"/>
        </a:solidFill>
        <a:latin typeface="Arial" charset="0"/>
        <a:ea typeface="ＭＳ Ｐゴシック" charset="0"/>
        <a:cs typeface="Arial" charset="0"/>
      </a:defRPr>
    </a:lvl6pPr>
    <a:lvl7pPr marL="2743200" algn="l" defTabSz="457200" rtl="0" eaLnBrk="1" latinLnBrk="0" hangingPunct="1">
      <a:defRPr sz="1700" kern="1200">
        <a:solidFill>
          <a:schemeClr val="tx1"/>
        </a:solidFill>
        <a:latin typeface="Arial" charset="0"/>
        <a:ea typeface="ＭＳ Ｐゴシック" charset="0"/>
        <a:cs typeface="Arial" charset="0"/>
      </a:defRPr>
    </a:lvl7pPr>
    <a:lvl8pPr marL="3200400" algn="l" defTabSz="457200" rtl="0" eaLnBrk="1" latinLnBrk="0" hangingPunct="1">
      <a:defRPr sz="1700" kern="1200">
        <a:solidFill>
          <a:schemeClr val="tx1"/>
        </a:solidFill>
        <a:latin typeface="Arial" charset="0"/>
        <a:ea typeface="ＭＳ Ｐゴシック" charset="0"/>
        <a:cs typeface="Arial" charset="0"/>
      </a:defRPr>
    </a:lvl8pPr>
    <a:lvl9pPr marL="3657600" algn="l" defTabSz="457200" rtl="0" eaLnBrk="1" latinLnBrk="0" hangingPunct="1">
      <a:defRPr sz="1700"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709" userDrawn="1">
          <p15:clr>
            <a:srgbClr val="A4A3A4"/>
          </p15:clr>
        </p15:guide>
        <p15:guide id="2" orient="horz" pos="1389" userDrawn="1">
          <p15:clr>
            <a:srgbClr val="A4A3A4"/>
          </p15:clr>
        </p15:guide>
        <p15:guide id="3" orient="horz" pos="3838" userDrawn="1">
          <p15:clr>
            <a:srgbClr val="A4A3A4"/>
          </p15:clr>
        </p15:guide>
        <p15:guide id="5" pos="2880" userDrawn="1">
          <p15:clr>
            <a:srgbClr val="A4A3A4"/>
          </p15:clr>
        </p15:guide>
        <p15:guide id="6" pos="2795" userDrawn="1">
          <p15:clr>
            <a:srgbClr val="A4A3A4"/>
          </p15:clr>
        </p15:guide>
        <p15:guide id="7" pos="2965" userDrawn="1">
          <p15:clr>
            <a:srgbClr val="A4A3A4"/>
          </p15:clr>
        </p15:guide>
        <p15:guide id="8" pos="3646" userDrawn="1">
          <p15:clr>
            <a:srgbClr val="A4A3A4"/>
          </p15:clr>
        </p15:guide>
        <p15:guide id="9" pos="3799" userDrawn="1">
          <p15:clr>
            <a:srgbClr val="A4A3A4"/>
          </p15:clr>
        </p15:guide>
        <p15:guide id="10" pos="5330" userDrawn="1">
          <p15:clr>
            <a:srgbClr val="A4A3A4"/>
          </p15:clr>
        </p15:guide>
        <p15:guide id="11" pos="2114" userDrawn="1">
          <p15:clr>
            <a:srgbClr val="A4A3A4"/>
          </p15:clr>
        </p15:guide>
        <p15:guide id="12" pos="1961" userDrawn="1">
          <p15:clr>
            <a:srgbClr val="A4A3A4"/>
          </p15:clr>
        </p15:guide>
        <p15:guide id="13" pos="431" userDrawn="1">
          <p15:clr>
            <a:srgbClr val="A4A3A4"/>
          </p15:clr>
        </p15:guide>
        <p15:guide id="14" orient="horz" pos="799" userDrawn="1">
          <p15:clr>
            <a:srgbClr val="A4A3A4"/>
          </p15:clr>
        </p15:guide>
        <p15:guide id="15" orient="horz" pos="411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Anwender" initials="Office" lastIdx="1" clrIdx="0"/>
  <p:cmAuthor id="2" name="Microsoft Office-Anwender" initials="Office [2]"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ADB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157" autoAdjust="0"/>
    <p:restoredTop sz="83599"/>
  </p:normalViewPr>
  <p:slideViewPr>
    <p:cSldViewPr snapToObjects="1">
      <p:cViewPr varScale="1">
        <p:scale>
          <a:sx n="89" d="100"/>
          <a:sy n="89" d="100"/>
        </p:scale>
        <p:origin x="3400" y="176"/>
      </p:cViewPr>
      <p:guideLst>
        <p:guide orient="horz" pos="709"/>
        <p:guide orient="horz" pos="1389"/>
        <p:guide orient="horz" pos="3838"/>
        <p:guide pos="2880"/>
        <p:guide pos="2795"/>
        <p:guide pos="2965"/>
        <p:guide pos="3646"/>
        <p:guide pos="3799"/>
        <p:guide pos="5330"/>
        <p:guide pos="2114"/>
        <p:guide pos="1961"/>
        <p:guide pos="431"/>
        <p:guide orient="horz" pos="799"/>
        <p:guide orient="horz" pos="4110"/>
      </p:guideLst>
    </p:cSldViewPr>
  </p:slideViewPr>
  <p:outlineViewPr>
    <p:cViewPr>
      <p:scale>
        <a:sx n="33" d="100"/>
        <a:sy n="33" d="100"/>
      </p:scale>
      <p:origin x="0" y="0"/>
    </p:cViewPr>
  </p:outlineViewPr>
  <p:notesTextViewPr>
    <p:cViewPr>
      <p:scale>
        <a:sx n="100" d="100"/>
        <a:sy n="100" d="100"/>
      </p:scale>
      <p:origin x="0" y="0"/>
    </p:cViewPr>
  </p:notesTextViewPr>
  <p:notesViewPr>
    <p:cSldViewPr snapToObjects="1">
      <p:cViewPr varScale="1">
        <p:scale>
          <a:sx n="100" d="100"/>
          <a:sy n="100" d="100"/>
        </p:scale>
        <p:origin x="3176" y="1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8-11-05T15:52:37.626" idx="1">
    <p:pos x="10" y="10"/>
    <p:text>Ein aktuelles Beispiel ist finde ich auch der "Wahlsieg" der Grünen in Deutschland.</p:text>
    <p:extLst>
      <p:ext uri="{C676402C-5697-4E1C-873F-D02D1690AC5C}">
        <p15:threadingInfo xmlns:p15="http://schemas.microsoft.com/office/powerpoint/2012/main" timeZoneBias="-60"/>
      </p:ext>
    </p:extLst>
  </p:cm>
  <p:cm authorId="2" dt="2018-11-05T15:53:22.437" idx="1">
    <p:pos x="10" y="146"/>
    <p:text>Nach der Landtagswahl in Bayern, stellt sich ein neuer Fokalpoint ein.</p:text>
    <p:extLst>
      <p:ext uri="{C676402C-5697-4E1C-873F-D02D1690AC5C}">
        <p15:threadingInfo xmlns:p15="http://schemas.microsoft.com/office/powerpoint/2012/main" timeZoneBias="-60">
          <p15:parentCm authorId="1" idx="1"/>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773363" cy="433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86211" tIns="43106" rIns="86211" bIns="43106" numCol="1" anchor="t" anchorCtr="0" compatLnSpc="1">
            <a:prstTxWarp prst="textNoShape">
              <a:avLst/>
            </a:prstTxWarp>
          </a:bodyPr>
          <a:lstStyle>
            <a:lvl1pPr defTabSz="862013">
              <a:defRPr sz="1100"/>
            </a:lvl1pPr>
          </a:lstStyle>
          <a:p>
            <a:endParaRPr lang="de-CH"/>
          </a:p>
        </p:txBody>
      </p:sp>
      <p:sp>
        <p:nvSpPr>
          <p:cNvPr id="5123" name="Rectangle 3"/>
          <p:cNvSpPr>
            <a:spLocks noGrp="1" noChangeArrowheads="1"/>
          </p:cNvSpPr>
          <p:nvPr>
            <p:ph type="dt" idx="1"/>
          </p:nvPr>
        </p:nvSpPr>
        <p:spPr bwMode="auto">
          <a:xfrm>
            <a:off x="3625850" y="0"/>
            <a:ext cx="2773363" cy="433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86211" tIns="43106" rIns="86211" bIns="43106" numCol="1" anchor="t" anchorCtr="0" compatLnSpc="1">
            <a:prstTxWarp prst="textNoShape">
              <a:avLst/>
            </a:prstTxWarp>
          </a:bodyPr>
          <a:lstStyle>
            <a:lvl1pPr algn="r" defTabSz="862013">
              <a:defRPr sz="1100"/>
            </a:lvl1pPr>
          </a:lstStyle>
          <a:p>
            <a:endParaRPr lang="de-CH"/>
          </a:p>
        </p:txBody>
      </p:sp>
      <p:sp>
        <p:nvSpPr>
          <p:cNvPr id="5124" name="Rectangle 4"/>
          <p:cNvSpPr>
            <a:spLocks noGrp="1" noRot="1" noChangeAspect="1" noChangeArrowheads="1" noTextEdit="1"/>
          </p:cNvSpPr>
          <p:nvPr>
            <p:ph type="sldImg" idx="2"/>
          </p:nvPr>
        </p:nvSpPr>
        <p:spPr bwMode="auto">
          <a:xfrm>
            <a:off x="1030288" y="652463"/>
            <a:ext cx="4341812" cy="3255962"/>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5125" name="Rectangle 5"/>
          <p:cNvSpPr>
            <a:spLocks noGrp="1" noChangeArrowheads="1"/>
          </p:cNvSpPr>
          <p:nvPr>
            <p:ph type="body" sz="quarter" idx="3"/>
          </p:nvPr>
        </p:nvSpPr>
        <p:spPr bwMode="auto">
          <a:xfrm>
            <a:off x="639763" y="4125913"/>
            <a:ext cx="5121275" cy="3908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86211" tIns="43106" rIns="86211" bIns="43106" numCol="1" anchor="t" anchorCtr="0" compatLnSpc="1">
            <a:prstTxWarp prst="textNoShape">
              <a:avLst/>
            </a:prstTxWarp>
          </a:bodyPr>
          <a:lstStyle/>
          <a:p>
            <a:pPr lvl="0"/>
            <a:r>
              <a:rPr lang="de-CH"/>
              <a:t>Textmasterformate durch Klicken bearbeiten</a:t>
            </a:r>
          </a:p>
          <a:p>
            <a:pPr lvl="1"/>
            <a:r>
              <a:rPr lang="de-CH"/>
              <a:t>Zweite Ebene</a:t>
            </a:r>
          </a:p>
          <a:p>
            <a:pPr lvl="2"/>
            <a:r>
              <a:rPr lang="de-CH"/>
              <a:t>Dritte Ebene</a:t>
            </a:r>
          </a:p>
          <a:p>
            <a:pPr lvl="3"/>
            <a:r>
              <a:rPr lang="de-CH"/>
              <a:t>Vierte Ebene</a:t>
            </a:r>
          </a:p>
          <a:p>
            <a:pPr lvl="4"/>
            <a:r>
              <a:rPr lang="de-CH"/>
              <a:t>Fünfte Ebene</a:t>
            </a:r>
          </a:p>
        </p:txBody>
      </p:sp>
      <p:sp>
        <p:nvSpPr>
          <p:cNvPr id="5126" name="Rectangle 6"/>
          <p:cNvSpPr>
            <a:spLocks noGrp="1" noChangeArrowheads="1"/>
          </p:cNvSpPr>
          <p:nvPr>
            <p:ph type="ftr" sz="quarter" idx="4"/>
          </p:nvPr>
        </p:nvSpPr>
        <p:spPr bwMode="auto">
          <a:xfrm>
            <a:off x="0" y="8251825"/>
            <a:ext cx="2773363" cy="433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86211" tIns="43106" rIns="86211" bIns="43106" numCol="1" anchor="b" anchorCtr="0" compatLnSpc="1">
            <a:prstTxWarp prst="textNoShape">
              <a:avLst/>
            </a:prstTxWarp>
          </a:bodyPr>
          <a:lstStyle>
            <a:lvl1pPr defTabSz="862013">
              <a:defRPr sz="1100"/>
            </a:lvl1pPr>
          </a:lstStyle>
          <a:p>
            <a:endParaRPr lang="de-CH"/>
          </a:p>
        </p:txBody>
      </p:sp>
      <p:sp>
        <p:nvSpPr>
          <p:cNvPr id="5127" name="Rectangle 7"/>
          <p:cNvSpPr>
            <a:spLocks noGrp="1" noChangeArrowheads="1"/>
          </p:cNvSpPr>
          <p:nvPr>
            <p:ph type="sldNum" sz="quarter" idx="5"/>
          </p:nvPr>
        </p:nvSpPr>
        <p:spPr bwMode="auto">
          <a:xfrm>
            <a:off x="3625850" y="8251825"/>
            <a:ext cx="2773363" cy="4333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86211" tIns="43106" rIns="86211" bIns="43106" numCol="1" anchor="b" anchorCtr="0" compatLnSpc="1">
            <a:prstTxWarp prst="textNoShape">
              <a:avLst/>
            </a:prstTxWarp>
          </a:bodyPr>
          <a:lstStyle>
            <a:lvl1pPr algn="r" defTabSz="862013">
              <a:defRPr sz="1100"/>
            </a:lvl1pPr>
          </a:lstStyle>
          <a:p>
            <a:fld id="{54E7F490-E965-9B42-AE49-DA4BC6E663B1}" type="slidenum">
              <a:rPr lang="de-CH"/>
              <a:pPr/>
              <a:t>‹Nr.›</a:t>
            </a:fld>
            <a:endParaRPr lang="de-CH"/>
          </a:p>
        </p:txBody>
      </p:sp>
    </p:spTree>
    <p:extLst>
      <p:ext uri="{BB962C8B-B14F-4D97-AF65-F5344CB8AC3E}">
        <p14:creationId xmlns:p14="http://schemas.microsoft.com/office/powerpoint/2010/main" val="49843891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charset="0"/>
        <a:cs typeface="Arial" charset="0"/>
      </a:defRPr>
    </a:lvl1pPr>
    <a:lvl2pPr marL="457200" algn="l" rtl="0" fontAlgn="base">
      <a:spcBef>
        <a:spcPct val="30000"/>
      </a:spcBef>
      <a:spcAft>
        <a:spcPct val="0"/>
      </a:spcAft>
      <a:defRPr sz="1200" kern="1200">
        <a:solidFill>
          <a:schemeClr val="tx1"/>
        </a:solidFill>
        <a:latin typeface="Arial" charset="0"/>
        <a:ea typeface="Arial" charset="0"/>
        <a:cs typeface="Arial" charset="0"/>
      </a:defRPr>
    </a:lvl2pPr>
    <a:lvl3pPr marL="914400" algn="l" rtl="0" fontAlgn="base">
      <a:spcBef>
        <a:spcPct val="30000"/>
      </a:spcBef>
      <a:spcAft>
        <a:spcPct val="0"/>
      </a:spcAft>
      <a:defRPr sz="1200" kern="1200">
        <a:solidFill>
          <a:schemeClr val="tx1"/>
        </a:solidFill>
        <a:latin typeface="Arial" charset="0"/>
        <a:ea typeface="Arial" charset="0"/>
        <a:cs typeface="Arial" charset="0"/>
      </a:defRPr>
    </a:lvl3pPr>
    <a:lvl4pPr marL="1371600" algn="l" rtl="0" fontAlgn="base">
      <a:spcBef>
        <a:spcPct val="30000"/>
      </a:spcBef>
      <a:spcAft>
        <a:spcPct val="0"/>
      </a:spcAft>
      <a:defRPr sz="1200" kern="1200">
        <a:solidFill>
          <a:schemeClr val="tx1"/>
        </a:solidFill>
        <a:latin typeface="Arial" charset="0"/>
        <a:ea typeface="Arial" charset="0"/>
        <a:cs typeface="Arial" charset="0"/>
      </a:defRPr>
    </a:lvl4pPr>
    <a:lvl5pPr marL="1828800" algn="l" rtl="0" fontAlgn="base">
      <a:spcBef>
        <a:spcPct val="30000"/>
      </a:spcBef>
      <a:spcAft>
        <a:spcPct val="0"/>
      </a:spcAft>
      <a:defRPr sz="1200" kern="1200">
        <a:solidFill>
          <a:schemeClr val="tx1"/>
        </a:solidFill>
        <a:latin typeface="Arial" charset="0"/>
        <a:ea typeface="Arial" charset="0"/>
        <a:cs typeface="Arial"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When theory meets reality: The role of bounded rationality</a:t>
            </a:r>
          </a:p>
          <a:p>
            <a:endParaRPr lang="de-DE" dirty="0"/>
          </a:p>
          <a:p>
            <a:endParaRPr lang="de-DE" dirty="0"/>
          </a:p>
        </p:txBody>
      </p:sp>
      <p:sp>
        <p:nvSpPr>
          <p:cNvPr id="4" name="Foliennummernplatzhalter 3"/>
          <p:cNvSpPr>
            <a:spLocks noGrp="1"/>
          </p:cNvSpPr>
          <p:nvPr>
            <p:ph type="sldNum" sz="quarter" idx="5"/>
          </p:nvPr>
        </p:nvSpPr>
        <p:spPr/>
        <p:txBody>
          <a:bodyPr/>
          <a:lstStyle/>
          <a:p>
            <a:fld id="{54E7F490-E965-9B42-AE49-DA4BC6E663B1}" type="slidenum">
              <a:rPr lang="de-CH" smtClean="0"/>
              <a:pPr/>
              <a:t>1</a:t>
            </a:fld>
            <a:endParaRPr lang="de-CH"/>
          </a:p>
        </p:txBody>
      </p:sp>
    </p:spTree>
    <p:extLst>
      <p:ext uri="{BB962C8B-B14F-4D97-AF65-F5344CB8AC3E}">
        <p14:creationId xmlns:p14="http://schemas.microsoft.com/office/powerpoint/2010/main" val="3789393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Arial" charset="0"/>
                <a:ea typeface="ＭＳ Ｐゴシック" charset="0"/>
                <a:cs typeface="Arial" charset="0"/>
              </a:rPr>
              <a:t>https://</a:t>
            </a:r>
            <a:r>
              <a:rPr lang="de-DE" sz="1200" b="0" i="0" kern="1200" dirty="0" err="1">
                <a:solidFill>
                  <a:schemeClr val="tx1"/>
                </a:solidFill>
                <a:effectLst/>
                <a:latin typeface="Arial" charset="0"/>
                <a:ea typeface="ＭＳ Ｐゴシック" charset="0"/>
                <a:cs typeface="Arial" charset="0"/>
              </a:rPr>
              <a:t>scienceexperiment.online</a:t>
            </a:r>
            <a:r>
              <a:rPr lang="de-DE" sz="1200" b="0" i="0" kern="1200" dirty="0">
                <a:solidFill>
                  <a:schemeClr val="tx1"/>
                </a:solidFill>
                <a:effectLst/>
                <a:latin typeface="Arial" charset="0"/>
                <a:ea typeface="ＭＳ Ｐゴシック" charset="0"/>
                <a:cs typeface="Arial" charset="0"/>
              </a:rPr>
              <a:t>/</a:t>
            </a:r>
            <a:r>
              <a:rPr lang="de-DE" sz="1200" b="0" i="0" kern="1200" dirty="0" err="1">
                <a:solidFill>
                  <a:schemeClr val="tx1"/>
                </a:solidFill>
                <a:effectLst/>
                <a:latin typeface="Arial" charset="0"/>
                <a:ea typeface="ＭＳ Ｐゴシック" charset="0"/>
                <a:cs typeface="Arial" charset="0"/>
              </a:rPr>
              <a:t>beautygame</a:t>
            </a:r>
            <a:r>
              <a:rPr lang="de-DE" sz="1200" b="0" i="0" kern="1200" dirty="0">
                <a:solidFill>
                  <a:schemeClr val="tx1"/>
                </a:solidFill>
                <a:effectLst/>
                <a:latin typeface="Arial" charset="0"/>
                <a:ea typeface="ＭＳ Ｐゴシック" charset="0"/>
                <a:cs typeface="Arial" charset="0"/>
              </a:rPr>
              <a:t>/dw5ZxS</a:t>
            </a:r>
            <a:endParaRPr lang="en-US" dirty="0"/>
          </a:p>
          <a:p>
            <a:r>
              <a:rPr lang="en-US" dirty="0"/>
              <a:t>GAME pin: </a:t>
            </a:r>
            <a:r>
              <a:rPr lang="de-DE" sz="1200" b="0" i="0" kern="1200" dirty="0">
                <a:solidFill>
                  <a:schemeClr val="tx1"/>
                </a:solidFill>
                <a:effectLst/>
                <a:latin typeface="Arial" charset="0"/>
                <a:ea typeface="ＭＳ Ｐゴシック" charset="0"/>
                <a:cs typeface="Arial" charset="0"/>
              </a:rPr>
              <a:t>dw5ZxS</a:t>
            </a:r>
          </a:p>
          <a:p>
            <a:r>
              <a:rPr lang="de-DE" sz="1200" b="0" i="0" kern="1200" dirty="0">
                <a:solidFill>
                  <a:schemeClr val="tx1"/>
                </a:solidFill>
                <a:effectLst/>
                <a:latin typeface="Arial" charset="0"/>
                <a:ea typeface="ＭＳ Ｐゴシック" charset="0"/>
                <a:cs typeface="Arial" charset="0"/>
              </a:rPr>
              <a:t>Password: </a:t>
            </a:r>
            <a:r>
              <a:rPr lang="de-DE" sz="1200" b="0" i="0" kern="1200" dirty="0" err="1">
                <a:solidFill>
                  <a:schemeClr val="tx1"/>
                </a:solidFill>
                <a:effectLst/>
                <a:latin typeface="Arial" charset="0"/>
                <a:ea typeface="ＭＳ Ｐゴシック" charset="0"/>
                <a:cs typeface="Arial" charset="0"/>
              </a:rPr>
              <a:t>rauhut</a:t>
            </a:r>
            <a:endParaRPr lang="de-DE" sz="1200" b="0" i="0" kern="1200" dirty="0">
              <a:solidFill>
                <a:schemeClr val="tx1"/>
              </a:solidFill>
              <a:effectLst/>
              <a:latin typeface="Arial" charset="0"/>
              <a:ea typeface="ＭＳ Ｐゴシック" charset="0"/>
              <a:cs typeface="Arial" charset="0"/>
            </a:endParaRPr>
          </a:p>
          <a:p>
            <a:endParaRPr lang="en-US" dirty="0"/>
          </a:p>
          <a:p>
            <a:r>
              <a:rPr lang="en-US" dirty="0"/>
              <a:t>Ignore the winner-sign on the screen. Instead take the average number and multiply it by 2/3 to determine the winner</a:t>
            </a:r>
          </a:p>
        </p:txBody>
      </p:sp>
      <p:sp>
        <p:nvSpPr>
          <p:cNvPr id="4" name="Foliennummernplatzhalter 3"/>
          <p:cNvSpPr>
            <a:spLocks noGrp="1"/>
          </p:cNvSpPr>
          <p:nvPr>
            <p:ph type="sldNum" sz="quarter" idx="5"/>
          </p:nvPr>
        </p:nvSpPr>
        <p:spPr/>
        <p:txBody>
          <a:bodyPr/>
          <a:lstStyle/>
          <a:p>
            <a:fld id="{54E7F490-E965-9B42-AE49-DA4BC6E663B1}" type="slidenum">
              <a:rPr lang="de-CH" smtClean="0"/>
              <a:pPr/>
              <a:t>3</a:t>
            </a:fld>
            <a:endParaRPr lang="de-CH"/>
          </a:p>
        </p:txBody>
      </p:sp>
    </p:spTree>
    <p:extLst>
      <p:ext uri="{BB962C8B-B14F-4D97-AF65-F5344CB8AC3E}">
        <p14:creationId xmlns:p14="http://schemas.microsoft.com/office/powerpoint/2010/main" val="4232775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What do we have to assume, when we solve these payoff matrices?</a:t>
            </a:r>
          </a:p>
          <a:p>
            <a:endParaRPr lang="en-US" dirty="0"/>
          </a:p>
        </p:txBody>
      </p:sp>
      <p:sp>
        <p:nvSpPr>
          <p:cNvPr id="4" name="Foliennummernplatzhalter 3"/>
          <p:cNvSpPr>
            <a:spLocks noGrp="1"/>
          </p:cNvSpPr>
          <p:nvPr>
            <p:ph type="sldNum" sz="quarter" idx="5"/>
          </p:nvPr>
        </p:nvSpPr>
        <p:spPr/>
        <p:txBody>
          <a:bodyPr/>
          <a:lstStyle/>
          <a:p>
            <a:fld id="{54E7F490-E965-9B42-AE49-DA4BC6E663B1}" type="slidenum">
              <a:rPr lang="de-CH" smtClean="0"/>
              <a:pPr/>
              <a:t>5</a:t>
            </a:fld>
            <a:endParaRPr lang="de-CH"/>
          </a:p>
        </p:txBody>
      </p:sp>
    </p:spTree>
    <p:extLst>
      <p:ext uri="{BB962C8B-B14F-4D97-AF65-F5344CB8AC3E}">
        <p14:creationId xmlns:p14="http://schemas.microsoft.com/office/powerpoint/2010/main" val="22876878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What do we have to assume, when we solve these payoff matrices?</a:t>
            </a:r>
          </a:p>
          <a:p>
            <a:endParaRPr lang="en-US" dirty="0"/>
          </a:p>
        </p:txBody>
      </p:sp>
      <p:sp>
        <p:nvSpPr>
          <p:cNvPr id="4" name="Foliennummernplatzhalter 3"/>
          <p:cNvSpPr>
            <a:spLocks noGrp="1"/>
          </p:cNvSpPr>
          <p:nvPr>
            <p:ph type="sldNum" sz="quarter" idx="5"/>
          </p:nvPr>
        </p:nvSpPr>
        <p:spPr/>
        <p:txBody>
          <a:bodyPr/>
          <a:lstStyle/>
          <a:p>
            <a:fld id="{54E7F490-E965-9B42-AE49-DA4BC6E663B1}" type="slidenum">
              <a:rPr lang="de-CH" smtClean="0"/>
              <a:pPr/>
              <a:t>6</a:t>
            </a:fld>
            <a:endParaRPr lang="de-CH"/>
          </a:p>
        </p:txBody>
      </p:sp>
    </p:spTree>
    <p:extLst>
      <p:ext uri="{BB962C8B-B14F-4D97-AF65-F5344CB8AC3E}">
        <p14:creationId xmlns:p14="http://schemas.microsoft.com/office/powerpoint/2010/main" val="13181260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OUT: The game we just played, is about the violation of these rule and to show that </a:t>
            </a:r>
          </a:p>
        </p:txBody>
      </p:sp>
      <p:sp>
        <p:nvSpPr>
          <p:cNvPr id="4" name="Foliennummernplatzhalter 3"/>
          <p:cNvSpPr>
            <a:spLocks noGrp="1"/>
          </p:cNvSpPr>
          <p:nvPr>
            <p:ph type="sldNum" sz="quarter" idx="5"/>
          </p:nvPr>
        </p:nvSpPr>
        <p:spPr/>
        <p:txBody>
          <a:bodyPr/>
          <a:lstStyle/>
          <a:p>
            <a:fld id="{54E7F490-E965-9B42-AE49-DA4BC6E663B1}" type="slidenum">
              <a:rPr lang="de-CH" smtClean="0"/>
              <a:pPr/>
              <a:t>7</a:t>
            </a:fld>
            <a:endParaRPr lang="de-CH"/>
          </a:p>
        </p:txBody>
      </p:sp>
    </p:spTree>
    <p:extLst>
      <p:ext uri="{BB962C8B-B14F-4D97-AF65-F5344CB8AC3E}">
        <p14:creationId xmlns:p14="http://schemas.microsoft.com/office/powerpoint/2010/main" val="3850140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the game we just played</a:t>
            </a:r>
          </a:p>
          <a:p>
            <a:endParaRPr lang="en-US" dirty="0"/>
          </a:p>
          <a:p>
            <a:endParaRPr lang="en-US" dirty="0"/>
          </a:p>
          <a:p>
            <a:r>
              <a:rPr lang="en-US" dirty="0"/>
              <a:t>OUT: It Is based on John Maynard Keynes </a:t>
            </a:r>
          </a:p>
        </p:txBody>
      </p:sp>
      <p:sp>
        <p:nvSpPr>
          <p:cNvPr id="4" name="Foliennummernplatzhalter 3"/>
          <p:cNvSpPr>
            <a:spLocks noGrp="1"/>
          </p:cNvSpPr>
          <p:nvPr>
            <p:ph type="sldNum" sz="quarter" idx="5"/>
          </p:nvPr>
        </p:nvSpPr>
        <p:spPr/>
        <p:txBody>
          <a:bodyPr/>
          <a:lstStyle/>
          <a:p>
            <a:fld id="{54E7F490-E965-9B42-AE49-DA4BC6E663B1}" type="slidenum">
              <a:rPr lang="de-CH" smtClean="0"/>
              <a:pPr/>
              <a:t>8</a:t>
            </a:fld>
            <a:endParaRPr lang="de-CH"/>
          </a:p>
        </p:txBody>
      </p:sp>
    </p:spTree>
    <p:extLst>
      <p:ext uri="{BB962C8B-B14F-4D97-AF65-F5344CB8AC3E}">
        <p14:creationId xmlns:p14="http://schemas.microsoft.com/office/powerpoint/2010/main" val="3419165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OUT: Indeed, share/house prices etc. do not reflect the fundamental value…</a:t>
            </a:r>
          </a:p>
        </p:txBody>
      </p:sp>
      <p:sp>
        <p:nvSpPr>
          <p:cNvPr id="4" name="Foliennummernplatzhalter 3"/>
          <p:cNvSpPr>
            <a:spLocks noGrp="1"/>
          </p:cNvSpPr>
          <p:nvPr>
            <p:ph type="sldNum" sz="quarter" idx="5"/>
          </p:nvPr>
        </p:nvSpPr>
        <p:spPr/>
        <p:txBody>
          <a:bodyPr/>
          <a:lstStyle/>
          <a:p>
            <a:fld id="{54E7F490-E965-9B42-AE49-DA4BC6E663B1}" type="slidenum">
              <a:rPr lang="de-CH" smtClean="0"/>
              <a:pPr/>
              <a:t>9</a:t>
            </a:fld>
            <a:endParaRPr lang="de-CH"/>
          </a:p>
        </p:txBody>
      </p:sp>
    </p:spTree>
    <p:extLst>
      <p:ext uri="{BB962C8B-B14F-4D97-AF65-F5344CB8AC3E}">
        <p14:creationId xmlns:p14="http://schemas.microsoft.com/office/powerpoint/2010/main" val="1407798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OUT: going back to the game</a:t>
            </a:r>
          </a:p>
        </p:txBody>
      </p:sp>
      <p:sp>
        <p:nvSpPr>
          <p:cNvPr id="4" name="Foliennummernplatzhalter 3"/>
          <p:cNvSpPr>
            <a:spLocks noGrp="1"/>
          </p:cNvSpPr>
          <p:nvPr>
            <p:ph type="sldNum" sz="quarter" idx="5"/>
          </p:nvPr>
        </p:nvSpPr>
        <p:spPr/>
        <p:txBody>
          <a:bodyPr/>
          <a:lstStyle/>
          <a:p>
            <a:fld id="{54E7F490-E965-9B42-AE49-DA4BC6E663B1}" type="slidenum">
              <a:rPr lang="de-CH" smtClean="0"/>
              <a:pPr/>
              <a:t>10</a:t>
            </a:fld>
            <a:endParaRPr lang="de-CH"/>
          </a:p>
        </p:txBody>
      </p:sp>
    </p:spTree>
    <p:extLst>
      <p:ext uri="{BB962C8B-B14F-4D97-AF65-F5344CB8AC3E}">
        <p14:creationId xmlns:p14="http://schemas.microsoft.com/office/powerpoint/2010/main" val="1998533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Coming back to the game. From what we have learned last week. Does it have a </a:t>
            </a:r>
            <a:r>
              <a:rPr lang="en-US" dirty="0" err="1"/>
              <a:t>nash</a:t>
            </a:r>
            <a:r>
              <a:rPr lang="en-US" dirty="0"/>
              <a:t> equilibrium?</a:t>
            </a:r>
          </a:p>
        </p:txBody>
      </p:sp>
      <p:sp>
        <p:nvSpPr>
          <p:cNvPr id="4" name="Foliennummernplatzhalter 3"/>
          <p:cNvSpPr>
            <a:spLocks noGrp="1"/>
          </p:cNvSpPr>
          <p:nvPr>
            <p:ph type="sldNum" sz="quarter" idx="5"/>
          </p:nvPr>
        </p:nvSpPr>
        <p:spPr/>
        <p:txBody>
          <a:bodyPr/>
          <a:lstStyle/>
          <a:p>
            <a:fld id="{54E7F490-E965-9B42-AE49-DA4BC6E663B1}" type="slidenum">
              <a:rPr lang="de-CH" smtClean="0"/>
              <a:pPr/>
              <a:t>11</a:t>
            </a:fld>
            <a:endParaRPr lang="de-CH"/>
          </a:p>
        </p:txBody>
      </p:sp>
    </p:spTree>
    <p:extLst>
      <p:ext uri="{BB962C8B-B14F-4D97-AF65-F5344CB8AC3E}">
        <p14:creationId xmlns:p14="http://schemas.microsoft.com/office/powerpoint/2010/main" val="2868767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OUT: let us check whether 0 is really such a smart pick…</a:t>
            </a:r>
          </a:p>
        </p:txBody>
      </p:sp>
      <p:sp>
        <p:nvSpPr>
          <p:cNvPr id="4" name="Foliennummernplatzhalter 3"/>
          <p:cNvSpPr>
            <a:spLocks noGrp="1"/>
          </p:cNvSpPr>
          <p:nvPr>
            <p:ph type="sldNum" sz="quarter" idx="5"/>
          </p:nvPr>
        </p:nvSpPr>
        <p:spPr/>
        <p:txBody>
          <a:bodyPr/>
          <a:lstStyle/>
          <a:p>
            <a:fld id="{54E7F490-E965-9B42-AE49-DA4BC6E663B1}" type="slidenum">
              <a:rPr lang="de-CH" smtClean="0"/>
              <a:pPr/>
              <a:t>12</a:t>
            </a:fld>
            <a:endParaRPr lang="de-CH"/>
          </a:p>
        </p:txBody>
      </p:sp>
    </p:spTree>
    <p:extLst>
      <p:ext uri="{BB962C8B-B14F-4D97-AF65-F5344CB8AC3E}">
        <p14:creationId xmlns:p14="http://schemas.microsoft.com/office/powerpoint/2010/main" val="25615280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kern="1200" dirty="0">
                <a:solidFill>
                  <a:schemeClr val="tx1"/>
                </a:solidFill>
                <a:effectLst/>
                <a:latin typeface="Arial" charset="0"/>
                <a:ea typeface="ＭＳ Ｐゴシック" charset="0"/>
                <a:cs typeface="Arial" charset="0"/>
              </a:rPr>
              <a:t>https://</a:t>
            </a:r>
            <a:r>
              <a:rPr lang="de-DE" sz="1200" b="0" i="0" kern="1200" dirty="0" err="1">
                <a:solidFill>
                  <a:schemeClr val="tx1"/>
                </a:solidFill>
                <a:effectLst/>
                <a:latin typeface="Arial" charset="0"/>
                <a:ea typeface="ＭＳ Ｐゴシック" charset="0"/>
                <a:cs typeface="Arial" charset="0"/>
              </a:rPr>
              <a:t>scienceexperiment.online</a:t>
            </a:r>
            <a:r>
              <a:rPr lang="de-DE" sz="1200" b="0" i="0" kern="1200" dirty="0">
                <a:solidFill>
                  <a:schemeClr val="tx1"/>
                </a:solidFill>
                <a:effectLst/>
                <a:latin typeface="Arial" charset="0"/>
                <a:ea typeface="ＭＳ Ｐゴシック" charset="0"/>
                <a:cs typeface="Arial" charset="0"/>
              </a:rPr>
              <a:t>/</a:t>
            </a:r>
            <a:r>
              <a:rPr lang="de-DE" sz="1200" b="0" i="0" kern="1200" dirty="0" err="1">
                <a:solidFill>
                  <a:schemeClr val="tx1"/>
                </a:solidFill>
                <a:effectLst/>
                <a:latin typeface="Arial" charset="0"/>
                <a:ea typeface="ＭＳ Ｐゴシック" charset="0"/>
                <a:cs typeface="Arial" charset="0"/>
              </a:rPr>
              <a:t>classroom</a:t>
            </a:r>
            <a:r>
              <a:rPr lang="de-DE" sz="1200" b="0" i="0" kern="1200" dirty="0">
                <a:solidFill>
                  <a:schemeClr val="tx1"/>
                </a:solidFill>
                <a:effectLst/>
                <a:latin typeface="Arial" charset="0"/>
                <a:ea typeface="ＭＳ Ｐゴシック" charset="0"/>
                <a:cs typeface="Arial" charset="0"/>
              </a:rPr>
              <a:t>/</a:t>
            </a:r>
            <a:r>
              <a:rPr lang="de-DE" sz="1200" b="0" i="0" kern="1200" dirty="0" err="1">
                <a:solidFill>
                  <a:schemeClr val="tx1"/>
                </a:solidFill>
                <a:effectLst/>
                <a:latin typeface="Arial" charset="0"/>
                <a:ea typeface="ＭＳ Ｐゴシック" charset="0"/>
                <a:cs typeface="Arial" charset="0"/>
              </a:rPr>
              <a:t>r</a:t>
            </a:r>
            <a:r>
              <a:rPr lang="de-DE" sz="1200" b="0" i="0" kern="1200" dirty="0">
                <a:solidFill>
                  <a:schemeClr val="tx1"/>
                </a:solidFill>
                <a:effectLst/>
                <a:latin typeface="Arial" charset="0"/>
                <a:ea typeface="ＭＳ Ｐゴシック" charset="0"/>
                <a:cs typeface="Arial" charset="0"/>
              </a:rPr>
              <a:t>/</a:t>
            </a:r>
            <a:r>
              <a:rPr lang="de-DE" sz="1200" b="0" i="0" kern="1200" dirty="0" err="1">
                <a:solidFill>
                  <a:schemeClr val="tx1"/>
                </a:solidFill>
                <a:effectLst/>
                <a:latin typeface="Arial" charset="0"/>
                <a:ea typeface="ＭＳ Ｐゴシック" charset="0"/>
                <a:cs typeface="Arial" charset="0"/>
              </a:rPr>
              <a:t>yTxUzM</a:t>
            </a:r>
            <a:endParaRPr lang="de-DE" sz="1200" b="0" i="0" kern="1200" dirty="0">
              <a:solidFill>
                <a:schemeClr val="tx1"/>
              </a:solidFill>
              <a:effectLst/>
              <a:latin typeface="Arial" charset="0"/>
              <a:ea typeface="ＭＳ Ｐゴシック" charset="0"/>
              <a:cs typeface="Arial" charset="0"/>
            </a:endParaRPr>
          </a:p>
          <a:p>
            <a:br>
              <a:rPr lang="de-DE" dirty="0"/>
            </a:br>
            <a:r>
              <a:rPr lang="en-US" dirty="0"/>
              <a:t>GAME pin: </a:t>
            </a:r>
            <a:r>
              <a:rPr lang="de-DE" sz="1200" b="0" i="0" kern="1200" dirty="0" err="1">
                <a:solidFill>
                  <a:schemeClr val="tx1"/>
                </a:solidFill>
                <a:effectLst/>
                <a:latin typeface="Arial" charset="0"/>
                <a:ea typeface="ＭＳ Ｐゴシック" charset="0"/>
                <a:cs typeface="Arial" charset="0"/>
              </a:rPr>
              <a:t>yTxUzM</a:t>
            </a:r>
            <a:endParaRPr lang="de-DE" sz="1200" b="0" i="0" kern="1200" dirty="0">
              <a:solidFill>
                <a:schemeClr val="tx1"/>
              </a:solidFill>
              <a:effectLst/>
              <a:latin typeface="Arial" charset="0"/>
              <a:ea typeface="ＭＳ Ｐゴシック" charset="0"/>
              <a:cs typeface="Arial" charset="0"/>
            </a:endParaRPr>
          </a:p>
          <a:p>
            <a:r>
              <a:rPr lang="de-DE" sz="1200" b="0" i="0" kern="1200" dirty="0">
                <a:solidFill>
                  <a:schemeClr val="tx1"/>
                </a:solidFill>
                <a:effectLst/>
                <a:latin typeface="Arial" charset="0"/>
                <a:ea typeface="ＭＳ Ｐゴシック" charset="0"/>
                <a:cs typeface="Arial" charset="0"/>
              </a:rPr>
              <a:t>Password: </a:t>
            </a:r>
            <a:r>
              <a:rPr lang="de-DE" sz="1200" b="0" i="0" kern="1200" dirty="0" err="1">
                <a:solidFill>
                  <a:schemeClr val="tx1"/>
                </a:solidFill>
                <a:effectLst/>
                <a:latin typeface="Arial" charset="0"/>
                <a:ea typeface="ＭＳ Ｐゴシック" charset="0"/>
                <a:cs typeface="Arial" charset="0"/>
              </a:rPr>
              <a:t>rauhut</a:t>
            </a:r>
            <a:endParaRPr lang="de-DE" sz="1200" b="0" i="0" kern="1200" dirty="0">
              <a:solidFill>
                <a:schemeClr val="tx1"/>
              </a:solidFill>
              <a:effectLst/>
              <a:latin typeface="Arial" charset="0"/>
              <a:ea typeface="ＭＳ Ｐゴシック" charset="0"/>
              <a:cs typeface="Arial" charset="0"/>
            </a:endParaRPr>
          </a:p>
          <a:p>
            <a:endParaRPr lang="en-US" dirty="0"/>
          </a:p>
          <a:p>
            <a:r>
              <a:rPr lang="en-US" dirty="0"/>
              <a:t>Ignore the winner-sign on the screen. Instead take the average number and multiply it by 2/3 to determine the winner</a:t>
            </a:r>
          </a:p>
        </p:txBody>
      </p:sp>
      <p:sp>
        <p:nvSpPr>
          <p:cNvPr id="4" name="Foliennummernplatzhalter 3"/>
          <p:cNvSpPr>
            <a:spLocks noGrp="1"/>
          </p:cNvSpPr>
          <p:nvPr>
            <p:ph type="sldNum" sz="quarter" idx="5"/>
          </p:nvPr>
        </p:nvSpPr>
        <p:spPr/>
        <p:txBody>
          <a:bodyPr/>
          <a:lstStyle/>
          <a:p>
            <a:fld id="{54E7F490-E965-9B42-AE49-DA4BC6E663B1}" type="slidenum">
              <a:rPr lang="de-CH" smtClean="0"/>
              <a:pPr/>
              <a:t>13</a:t>
            </a:fld>
            <a:endParaRPr lang="de-CH"/>
          </a:p>
        </p:txBody>
      </p:sp>
    </p:spTree>
    <p:extLst>
      <p:ext uri="{BB962C8B-B14F-4D97-AF65-F5344CB8AC3E}">
        <p14:creationId xmlns:p14="http://schemas.microsoft.com/office/powerpoint/2010/main" val="228810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First round</a:t>
            </a:r>
          </a:p>
        </p:txBody>
      </p:sp>
      <p:sp>
        <p:nvSpPr>
          <p:cNvPr id="4" name="Slide Number Placeholder 3"/>
          <p:cNvSpPr>
            <a:spLocks noGrp="1"/>
          </p:cNvSpPr>
          <p:nvPr>
            <p:ph type="sldNum" sz="quarter" idx="10"/>
          </p:nvPr>
        </p:nvSpPr>
        <p:spPr/>
        <p:txBody>
          <a:bodyPr/>
          <a:lstStyle/>
          <a:p>
            <a:fld id="{54E7F490-E965-9B42-AE49-DA4BC6E663B1}" type="slidenum">
              <a:rPr lang="de-CH" smtClean="0"/>
              <a:pPr/>
              <a:t>14</a:t>
            </a:fld>
            <a:endParaRPr lang="de-CH"/>
          </a:p>
        </p:txBody>
      </p:sp>
    </p:spTree>
    <p:extLst>
      <p:ext uri="{BB962C8B-B14F-4D97-AF65-F5344CB8AC3E}">
        <p14:creationId xmlns:p14="http://schemas.microsoft.com/office/powerpoint/2010/main" val="17710984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15</a:t>
            </a:fld>
            <a:endParaRPr lang="de-CH"/>
          </a:p>
        </p:txBody>
      </p:sp>
    </p:spTree>
    <p:extLst>
      <p:ext uri="{BB962C8B-B14F-4D97-AF65-F5344CB8AC3E}">
        <p14:creationId xmlns:p14="http://schemas.microsoft.com/office/powerpoint/2010/main" val="1594956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16</a:t>
            </a:fld>
            <a:endParaRPr lang="de-CH"/>
          </a:p>
        </p:txBody>
      </p:sp>
    </p:spTree>
    <p:extLst>
      <p:ext uri="{BB962C8B-B14F-4D97-AF65-F5344CB8AC3E}">
        <p14:creationId xmlns:p14="http://schemas.microsoft.com/office/powerpoint/2010/main" val="3614296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17</a:t>
            </a:fld>
            <a:endParaRPr lang="de-CH"/>
          </a:p>
        </p:txBody>
      </p:sp>
    </p:spTree>
    <p:extLst>
      <p:ext uri="{BB962C8B-B14F-4D97-AF65-F5344CB8AC3E}">
        <p14:creationId xmlns:p14="http://schemas.microsoft.com/office/powerpoint/2010/main" val="3950288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18</a:t>
            </a:fld>
            <a:endParaRPr lang="de-CH"/>
          </a:p>
        </p:txBody>
      </p:sp>
    </p:spTree>
    <p:extLst>
      <p:ext uri="{BB962C8B-B14F-4D97-AF65-F5344CB8AC3E}">
        <p14:creationId xmlns:p14="http://schemas.microsoft.com/office/powerpoint/2010/main" val="531126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24</a:t>
            </a:fld>
            <a:endParaRPr lang="de-CH"/>
          </a:p>
        </p:txBody>
      </p:sp>
    </p:spTree>
    <p:extLst>
      <p:ext uri="{BB962C8B-B14F-4D97-AF65-F5344CB8AC3E}">
        <p14:creationId xmlns:p14="http://schemas.microsoft.com/office/powerpoint/2010/main" val="3779510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25</a:t>
            </a:fld>
            <a:endParaRPr lang="de-CH"/>
          </a:p>
        </p:txBody>
      </p:sp>
    </p:spTree>
    <p:extLst>
      <p:ext uri="{BB962C8B-B14F-4D97-AF65-F5344CB8AC3E}">
        <p14:creationId xmlns:p14="http://schemas.microsoft.com/office/powerpoint/2010/main" val="3820598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54E7F490-E965-9B42-AE49-DA4BC6E663B1}" type="slidenum">
              <a:rPr lang="de-CH" smtClean="0"/>
              <a:pPr/>
              <a:t>28</a:t>
            </a:fld>
            <a:endParaRPr lang="de-CH"/>
          </a:p>
        </p:txBody>
      </p:sp>
    </p:spTree>
    <p:extLst>
      <p:ext uri="{BB962C8B-B14F-4D97-AF65-F5344CB8AC3E}">
        <p14:creationId xmlns:p14="http://schemas.microsoft.com/office/powerpoint/2010/main" val="2972438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In their paper </a:t>
            </a:r>
            <a:r>
              <a:rPr lang="en-US" noProof="0" dirty="0" err="1"/>
              <a:t>Arad&amp;Rubenstein</a:t>
            </a:r>
            <a:r>
              <a:rPr lang="en-US" noProof="0" dirty="0"/>
              <a:t> </a:t>
            </a:r>
            <a:r>
              <a:rPr lang="en-US" noProof="0" dirty="0" err="1"/>
              <a:t>popose</a:t>
            </a:r>
            <a:r>
              <a:rPr lang="en-US" noProof="0" dirty="0"/>
              <a:t> a costless-version of their game: </a:t>
            </a:r>
            <a:endParaRPr lang="en-US" sz="1200" kern="1200" noProof="0" dirty="0">
              <a:solidFill>
                <a:schemeClr val="tx1"/>
              </a:solidFill>
              <a:effectLst/>
              <a:latin typeface="Arial" charset="0"/>
              <a:ea typeface="ＭＳ Ｐゴシック" charset="0"/>
              <a:cs typeface="Arial" charset="0"/>
            </a:endParaRPr>
          </a:p>
          <a:p>
            <a:r>
              <a:rPr lang="en-US" sz="1200" kern="1200" noProof="0" dirty="0">
                <a:solidFill>
                  <a:schemeClr val="tx1"/>
                </a:solidFill>
                <a:effectLst/>
                <a:latin typeface="Arial" charset="0"/>
                <a:ea typeface="ＭＳ Ｐゴシック" charset="0"/>
                <a:cs typeface="Arial" charset="0"/>
              </a:rPr>
              <a:t>If you choose 20, you will receive 20$.</a:t>
            </a:r>
          </a:p>
          <a:p>
            <a:r>
              <a:rPr lang="en-US" sz="1200" kern="1200" noProof="0" dirty="0">
                <a:solidFill>
                  <a:schemeClr val="tx1"/>
                </a:solidFill>
                <a:effectLst/>
                <a:latin typeface="Arial" charset="0"/>
                <a:ea typeface="ＭＳ Ｐゴシック" charset="0"/>
                <a:cs typeface="Arial" charset="0"/>
              </a:rPr>
              <a:t>If you choose anything below 20, you will receive 17$.</a:t>
            </a:r>
          </a:p>
          <a:p>
            <a:endParaRPr lang="en-US" sz="1200" kern="1200" noProof="0" dirty="0">
              <a:solidFill>
                <a:schemeClr val="tx1"/>
              </a:solidFill>
              <a:effectLst/>
              <a:latin typeface="Arial" charset="0"/>
              <a:ea typeface="ＭＳ Ｐゴシック" charset="0"/>
              <a:cs typeface="Arial" charset="0"/>
            </a:endParaRPr>
          </a:p>
          <a:p>
            <a:r>
              <a:rPr lang="en-US" sz="1200" kern="1200" noProof="0" dirty="0">
                <a:solidFill>
                  <a:schemeClr val="tx1"/>
                </a:solidFill>
                <a:effectLst/>
                <a:latin typeface="Arial" charset="0"/>
                <a:ea typeface="ＭＳ Ｐゴシック" charset="0"/>
                <a:cs typeface="Arial" charset="0"/>
              </a:rPr>
              <a:t>This holds 20 as focal point fixed; And iterations below are just about the strategic k-level reasoning, without costs.</a:t>
            </a:r>
            <a:endParaRPr lang="en-US" noProof="0" dirty="0"/>
          </a:p>
          <a:p>
            <a:endParaRPr lang="en-US" noProof="0" dirty="0"/>
          </a:p>
          <a:p>
            <a:endParaRPr lang="en-US" noProof="0" dirty="0"/>
          </a:p>
          <a:p>
            <a:r>
              <a:rPr lang="en-US" noProof="0" dirty="0"/>
              <a:t>OUT: Big picture</a:t>
            </a:r>
          </a:p>
        </p:txBody>
      </p:sp>
      <p:sp>
        <p:nvSpPr>
          <p:cNvPr id="4" name="Foliennummernplatzhalter 3"/>
          <p:cNvSpPr>
            <a:spLocks noGrp="1"/>
          </p:cNvSpPr>
          <p:nvPr>
            <p:ph type="sldNum" sz="quarter" idx="5"/>
          </p:nvPr>
        </p:nvSpPr>
        <p:spPr/>
        <p:txBody>
          <a:bodyPr/>
          <a:lstStyle/>
          <a:p>
            <a:fld id="{54E7F490-E965-9B42-AE49-DA4BC6E663B1}" type="slidenum">
              <a:rPr lang="de-CH" smtClean="0"/>
              <a:pPr/>
              <a:t>34</a:t>
            </a:fld>
            <a:endParaRPr lang="de-CH"/>
          </a:p>
        </p:txBody>
      </p:sp>
    </p:spTree>
    <p:extLst>
      <p:ext uri="{BB962C8B-B14F-4D97-AF65-F5344CB8AC3E}">
        <p14:creationId xmlns:p14="http://schemas.microsoft.com/office/powerpoint/2010/main" val="39731240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Example: bank runs, stock prices (</a:t>
            </a:r>
            <a:r>
              <a:rPr lang="en-US" dirty="0">
                <a:sym typeface="Wingdings" pitchFamily="2" charset="2"/>
              </a:rPr>
              <a:t> influence economy), shortage of corona equipment (masks/</a:t>
            </a:r>
            <a:r>
              <a:rPr lang="en-US" dirty="0" err="1">
                <a:sym typeface="Wingdings" pitchFamily="2" charset="2"/>
              </a:rPr>
              <a:t>hammsterkäufe</a:t>
            </a:r>
            <a:r>
              <a:rPr lang="en-US" dirty="0">
                <a:sym typeface="Wingdings" pitchFamily="2" charset="2"/>
              </a:rPr>
              <a:t>) </a:t>
            </a:r>
            <a:r>
              <a:rPr lang="en-US" dirty="0"/>
              <a:t>etc.</a:t>
            </a:r>
          </a:p>
        </p:txBody>
      </p:sp>
      <p:sp>
        <p:nvSpPr>
          <p:cNvPr id="4" name="Foliennummernplatzhalter 3"/>
          <p:cNvSpPr>
            <a:spLocks noGrp="1"/>
          </p:cNvSpPr>
          <p:nvPr>
            <p:ph type="sldNum" sz="quarter" idx="5"/>
          </p:nvPr>
        </p:nvSpPr>
        <p:spPr/>
        <p:txBody>
          <a:bodyPr/>
          <a:lstStyle/>
          <a:p>
            <a:fld id="{54E7F490-E965-9B42-AE49-DA4BC6E663B1}" type="slidenum">
              <a:rPr lang="de-CH" smtClean="0"/>
              <a:pPr/>
              <a:t>36</a:t>
            </a:fld>
            <a:endParaRPr lang="de-CH"/>
          </a:p>
        </p:txBody>
      </p:sp>
    </p:spTree>
    <p:extLst>
      <p:ext uri="{BB962C8B-B14F-4D97-AF65-F5344CB8AC3E}">
        <p14:creationId xmlns:p14="http://schemas.microsoft.com/office/powerpoint/2010/main" val="3185703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Example: bank runs, stock prices (</a:t>
            </a:r>
            <a:r>
              <a:rPr lang="en-US" dirty="0">
                <a:sym typeface="Wingdings" pitchFamily="2" charset="2"/>
              </a:rPr>
              <a:t> influence economy), shortage of corona equipment (masks/</a:t>
            </a:r>
            <a:r>
              <a:rPr lang="en-US" dirty="0" err="1">
                <a:sym typeface="Wingdings" pitchFamily="2" charset="2"/>
              </a:rPr>
              <a:t>hammsterkäufe</a:t>
            </a:r>
            <a:r>
              <a:rPr lang="en-US" dirty="0">
                <a:sym typeface="Wingdings" pitchFamily="2" charset="2"/>
              </a:rPr>
              <a:t>) </a:t>
            </a:r>
            <a:r>
              <a:rPr lang="en-US" dirty="0"/>
              <a:t>etc.</a:t>
            </a:r>
          </a:p>
        </p:txBody>
      </p:sp>
      <p:sp>
        <p:nvSpPr>
          <p:cNvPr id="4" name="Foliennummernplatzhalter 3"/>
          <p:cNvSpPr>
            <a:spLocks noGrp="1"/>
          </p:cNvSpPr>
          <p:nvPr>
            <p:ph type="sldNum" sz="quarter" idx="5"/>
          </p:nvPr>
        </p:nvSpPr>
        <p:spPr/>
        <p:txBody>
          <a:bodyPr/>
          <a:lstStyle/>
          <a:p>
            <a:fld id="{54E7F490-E965-9B42-AE49-DA4BC6E663B1}" type="slidenum">
              <a:rPr lang="de-CH" smtClean="0"/>
              <a:pPr/>
              <a:t>37</a:t>
            </a:fld>
            <a:endParaRPr lang="de-CH"/>
          </a:p>
        </p:txBody>
      </p:sp>
    </p:spTree>
    <p:extLst>
      <p:ext uri="{BB962C8B-B14F-4D97-AF65-F5344CB8AC3E}">
        <p14:creationId xmlns:p14="http://schemas.microsoft.com/office/powerpoint/2010/main" val="35105508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
          <p:cNvSpPr>
            <a:spLocks noGrp="1" noRot="1" noChangeAspect="1" noChangeArrowheads="1" noTextEdit="1"/>
          </p:cNvSpPr>
          <p:nvPr>
            <p:ph type="sldImg"/>
          </p:nvPr>
        </p:nvSpPr>
        <p:spPr>
          <a:solidFill>
            <a:srgbClr val="FFFFFF"/>
          </a:solidFill>
          <a:ln/>
        </p:spPr>
      </p:sp>
      <p:sp>
        <p:nvSpPr>
          <p:cNvPr id="47107" name="Rectangle 2"/>
          <p:cNvSpPr>
            <a:spLocks noGrp="1" noChangeArrowheads="1"/>
          </p:cNvSpPr>
          <p:nvPr>
            <p:ph type="body" idx="1"/>
          </p:nvPr>
        </p:nvSpPr>
        <p:spPr>
          <a:noFill/>
        </p:spPr>
        <p:txBody>
          <a:bodyPr/>
          <a:lstStyle/>
          <a:p>
            <a:pPr eaLnBrk="1" hangingPunct="1"/>
            <a:r>
              <a:rPr lang="en-US" sz="1700" dirty="0">
                <a:latin typeface="Helvetica" pitchFamily="34" charset="0"/>
                <a:cs typeface="Helvetica" pitchFamily="34" charset="0"/>
                <a:sym typeface="Helvetica" pitchFamily="34" charset="0"/>
              </a:rPr>
              <a:t>Title: The Dilemma to be Optimally Distinct from Others</a:t>
            </a:r>
          </a:p>
          <a:p>
            <a:pPr eaLnBrk="1" hangingPunct="1"/>
            <a:r>
              <a:rPr lang="en-US" sz="1700" dirty="0">
                <a:latin typeface="Helvetica" pitchFamily="34" charset="0"/>
                <a:cs typeface="Helvetica" pitchFamily="34" charset="0"/>
                <a:sym typeface="Helvetica" pitchFamily="34" charset="0"/>
              </a:rPr>
              <a:t>Speaker: Ryan O. Murphy</a:t>
            </a:r>
          </a:p>
          <a:p>
            <a:pPr eaLnBrk="1" hangingPunct="1"/>
            <a:r>
              <a:rPr lang="en-US" sz="1700" dirty="0">
                <a:latin typeface="Helvetica" pitchFamily="34" charset="0"/>
                <a:cs typeface="Helvetica" pitchFamily="34" charset="0"/>
                <a:sym typeface="Helvetica" pitchFamily="34" charset="0"/>
              </a:rPr>
              <a:t>Thanks to: </a:t>
            </a:r>
            <a:r>
              <a:rPr lang="en-US" sz="1700" dirty="0" err="1">
                <a:latin typeface="Helvetica" pitchFamily="34" charset="0"/>
                <a:cs typeface="Helvetica" pitchFamily="34" charset="0"/>
                <a:sym typeface="Helvetica" pitchFamily="34" charset="0"/>
              </a:rPr>
              <a:t>Karsten</a:t>
            </a:r>
            <a:r>
              <a:rPr lang="en-US" sz="1700" dirty="0">
                <a:latin typeface="Helvetica" pitchFamily="34" charset="0"/>
                <a:cs typeface="Helvetica" pitchFamily="34" charset="0"/>
                <a:sym typeface="Helvetica" pitchFamily="34" charset="0"/>
              </a:rPr>
              <a:t> </a:t>
            </a:r>
            <a:r>
              <a:rPr lang="en-US" sz="1700" dirty="0" err="1">
                <a:latin typeface="Helvetica" pitchFamily="34" charset="0"/>
                <a:cs typeface="Helvetica" pitchFamily="34" charset="0"/>
                <a:sym typeface="Helvetica" pitchFamily="34" charset="0"/>
              </a:rPr>
              <a:t>Donnay</a:t>
            </a:r>
            <a:r>
              <a:rPr lang="en-US" sz="1700" dirty="0">
                <a:latin typeface="Helvetica" pitchFamily="34" charset="0"/>
                <a:cs typeface="Helvetica" pitchFamily="34" charset="0"/>
                <a:sym typeface="Helvetica" pitchFamily="34" charset="0"/>
              </a:rPr>
              <a:t>, Heiko Rauhut, Kurt Ackermann </a:t>
            </a:r>
          </a:p>
          <a:p>
            <a:pPr eaLnBrk="1" hangingPunct="1"/>
            <a:endParaRPr lang="en-US" sz="1700" dirty="0">
              <a:latin typeface="Helvetica" pitchFamily="34" charset="0"/>
              <a:cs typeface="Helvetica" pitchFamily="34" charset="0"/>
              <a:sym typeface="Helvetica" pitchFamily="34" charset="0"/>
            </a:endParaRPr>
          </a:p>
          <a:p>
            <a:pPr eaLnBrk="1" hangingPunct="1"/>
            <a:r>
              <a:rPr lang="en-US" sz="1700" dirty="0">
                <a:latin typeface="Helvetica" pitchFamily="34" charset="0"/>
                <a:cs typeface="Helvetica" pitchFamily="34" charset="0"/>
                <a:sym typeface="Helvetica" pitchFamily="34" charset="0"/>
              </a:rPr>
              <a:t>Abstract:</a:t>
            </a:r>
          </a:p>
          <a:p>
            <a:pPr eaLnBrk="1" hangingPunct="1"/>
            <a:r>
              <a:rPr lang="en-US" sz="1700" dirty="0">
                <a:latin typeface="Helvetica" pitchFamily="34" charset="0"/>
                <a:cs typeface="Helvetica" pitchFamily="34" charset="0"/>
                <a:sym typeface="Helvetica" pitchFamily="34" charset="0"/>
              </a:rPr>
              <a:t>Decision makers sometimes have conflicting preferences regarding the similarity or distinctiveness of their chosen strategies from other decision makers.  Take for example a dilemma in industrial design where new products are constantly being developed by competing firms.  Previous research shows that the best new designs are distinct from other existent designs, but that are not too distinct.  As such, decision makers in this context have simultaneous incentives to be different from the average, but to be different to a limited degree, all the while knowing that competing firms have similar motivations.  This situation of interactive decision makers, all having a collectively dependent payoff structure, results in a game where all the players are trying to out-differentiate each other.  Similar forces are also observed in markets where contrarian investors maneuver to be different from other investors, who themselves are also maneuvering to be different from other investors, and so on.</a:t>
            </a:r>
          </a:p>
          <a:p>
            <a:pPr eaLnBrk="1" hangingPunct="1"/>
            <a:endParaRPr lang="en-US" sz="1700" dirty="0">
              <a:latin typeface="Helvetica" pitchFamily="34" charset="0"/>
              <a:cs typeface="Helvetica" pitchFamily="34" charset="0"/>
              <a:sym typeface="Helvetica" pitchFamily="34" charset="0"/>
            </a:endParaRPr>
          </a:p>
          <a:p>
            <a:pPr eaLnBrk="1" hangingPunct="1"/>
            <a:r>
              <a:rPr lang="en-US" sz="1700" dirty="0">
                <a:latin typeface="Helvetica" pitchFamily="34" charset="0"/>
                <a:cs typeface="Helvetica" pitchFamily="34" charset="0"/>
                <a:sym typeface="Helvetica" pitchFamily="34" charset="0"/>
              </a:rPr>
              <a:t>We model this class of n-player games with a novel framework called the </a:t>
            </a:r>
            <a:r>
              <a:rPr lang="en-US" sz="1700" dirty="0" err="1">
                <a:latin typeface="Helvetica" pitchFamily="34" charset="0"/>
                <a:cs typeface="Helvetica" pitchFamily="34" charset="0"/>
                <a:sym typeface="Helvetica" pitchFamily="34" charset="0"/>
              </a:rPr>
              <a:t>Spacial</a:t>
            </a:r>
            <a:r>
              <a:rPr lang="en-US" sz="1700" dirty="0">
                <a:latin typeface="Helvetica" pitchFamily="34" charset="0"/>
                <a:cs typeface="Helvetica" pitchFamily="34" charset="0"/>
                <a:sym typeface="Helvetica" pitchFamily="34" charset="0"/>
              </a:rPr>
              <a:t> Norms Game.  We show the class of normative solutions for this game with different payoff functions.  We then show the results of several agent based simulations using this framework.  We investigate the effects of heterogeneous players on the the resulting game dynamics.  In particular we how how agents with different levels of reasoning (i.e. k-level cognitive hierarchy of games) produce complex and notable dynamics.  Lastly we discuss extensions of the game and potential behavioral experiments that would be worth further study.</a:t>
            </a:r>
          </a:p>
          <a:p>
            <a:pPr eaLnBrk="1" hangingPunct="1"/>
            <a:endParaRPr lang="en-US" sz="1700" dirty="0">
              <a:latin typeface="Helvetica" pitchFamily="34" charset="0"/>
              <a:cs typeface="Helvetica" pitchFamily="34" charset="0"/>
              <a:sym typeface="Helvetica" pitchFamily="34" charset="0"/>
            </a:endParaRPr>
          </a:p>
          <a:p>
            <a:pPr eaLnBrk="1" hangingPunct="1"/>
            <a:endParaRPr lang="en-US" dirty="0">
              <a:latin typeface="Helvetica" pitchFamily="34" charset="0"/>
              <a:cs typeface="Helvetica" pitchFamily="34" charset="0"/>
              <a:sym typeface="Helvetica" pitchFamily="34" charset="0"/>
            </a:endParaRPr>
          </a:p>
        </p:txBody>
      </p:sp>
    </p:spTree>
    <p:extLst>
      <p:ext uri="{BB962C8B-B14F-4D97-AF65-F5344CB8AC3E}">
        <p14:creationId xmlns:p14="http://schemas.microsoft.com/office/powerpoint/2010/main" val="13503999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a:t>
            </a:r>
          </a:p>
        </p:txBody>
      </p:sp>
      <p:sp>
        <p:nvSpPr>
          <p:cNvPr id="4" name="Slide Number Placeholder 3"/>
          <p:cNvSpPr>
            <a:spLocks noGrp="1"/>
          </p:cNvSpPr>
          <p:nvPr>
            <p:ph type="sldNum" sz="quarter" idx="10"/>
          </p:nvPr>
        </p:nvSpPr>
        <p:spPr/>
        <p:txBody>
          <a:bodyPr/>
          <a:lstStyle/>
          <a:p>
            <a:fld id="{54E7F490-E965-9B42-AE49-DA4BC6E663B1}" type="slidenum">
              <a:rPr lang="de-CH" smtClean="0"/>
              <a:pPr/>
              <a:t>64</a:t>
            </a:fld>
            <a:endParaRPr lang="de-CH"/>
          </a:p>
        </p:txBody>
      </p:sp>
    </p:spTree>
    <p:extLst>
      <p:ext uri="{BB962C8B-B14F-4D97-AF65-F5344CB8AC3E}">
        <p14:creationId xmlns:p14="http://schemas.microsoft.com/office/powerpoint/2010/main" val="23382785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4E7F490-E965-9B42-AE49-DA4BC6E663B1}" type="slidenum">
              <a:rPr lang="de-CH" smtClean="0"/>
              <a:pPr/>
              <a:t>66</a:t>
            </a:fld>
            <a:endParaRPr lang="de-CH"/>
          </a:p>
        </p:txBody>
      </p:sp>
    </p:spTree>
    <p:extLst>
      <p:ext uri="{BB962C8B-B14F-4D97-AF65-F5344CB8AC3E}">
        <p14:creationId xmlns:p14="http://schemas.microsoft.com/office/powerpoint/2010/main" val="1715595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3419" y="1989138"/>
            <a:ext cx="7777163" cy="1295400"/>
          </a:xfrm>
          <a:prstGeom prst="rect">
            <a:avLst/>
          </a:prstGeom>
        </p:spPr>
        <p:txBody>
          <a:bodyPr/>
          <a:lstStyle>
            <a:lvl1pPr>
              <a:defRPr sz="2925"/>
            </a:lvl1pPr>
          </a:lstStyle>
          <a:p>
            <a:pPr lvl="0"/>
            <a:r>
              <a:rPr lang="de-DE" noProof="0" dirty="0"/>
              <a:t>Mastertitelformat bearbeiten</a:t>
            </a:r>
            <a:endParaRPr lang="en-US" noProof="0" dirty="0"/>
          </a:p>
        </p:txBody>
      </p:sp>
      <p:sp>
        <p:nvSpPr>
          <p:cNvPr id="4099" name="Rectangle 3"/>
          <p:cNvSpPr>
            <a:spLocks noGrp="1" noChangeArrowheads="1"/>
          </p:cNvSpPr>
          <p:nvPr>
            <p:ph type="subTitle" idx="1"/>
          </p:nvPr>
        </p:nvSpPr>
        <p:spPr>
          <a:xfrm>
            <a:off x="683419" y="3429000"/>
            <a:ext cx="7777163" cy="1752600"/>
          </a:xfrm>
        </p:spPr>
        <p:txBody>
          <a:bodyPr/>
          <a:lstStyle>
            <a:lvl1pPr marL="0" indent="0">
              <a:buNone/>
              <a:defRPr sz="1600"/>
            </a:lvl1pPr>
          </a:lstStyle>
          <a:p>
            <a:pPr lvl="0"/>
            <a:r>
              <a:rPr lang="de-DE" noProof="0" dirty="0"/>
              <a:t>Master-Untertitelformat bearbeiten</a:t>
            </a:r>
            <a:endParaRPr lang="en-US" noProof="0" dirty="0"/>
          </a:p>
        </p:txBody>
      </p:sp>
      <p:sp>
        <p:nvSpPr>
          <p:cNvPr id="7" name="Foliennummernplatzhalter 6"/>
          <p:cNvSpPr>
            <a:spLocks noGrp="1"/>
          </p:cNvSpPr>
          <p:nvPr>
            <p:ph type="sldNum" sz="quarter" idx="12"/>
          </p:nvPr>
        </p:nvSpPr>
        <p:spPr/>
        <p:txBody>
          <a:bodyPr/>
          <a:lstStyle/>
          <a:p>
            <a:r>
              <a:rPr lang="en-US"/>
              <a:t>Page </a:t>
            </a:r>
            <a:fld id="{9D46F3A4-F478-9440-BC8E-B732027F4C86}" type="slidenum">
              <a:rPr lang="en-US" smtClean="0"/>
              <a:pPr/>
              <a:t>‹Nr.›</a:t>
            </a:fld>
            <a:endParaRPr lang="en-US" dirty="0"/>
          </a:p>
        </p:txBody>
      </p:sp>
      <p:pic>
        <p:nvPicPr>
          <p:cNvPr id="8" name="Picture 13" descr="uzh_logo_e_pos_grau_1mm">
            <a:extLst>
              <a:ext uri="{FF2B5EF4-FFF2-40B4-BE49-F238E27FC236}">
                <a16:creationId xmlns:a16="http://schemas.microsoft.com/office/drawing/2014/main" id="{31BBDD3C-BEE7-704C-BD40-AA1AD7DCDA6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51520" y="286073"/>
            <a:ext cx="2006663" cy="720080"/>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extLst>
    <p:ext uri="{DCECCB84-F9BA-43D5-87BE-67443E8EF086}">
      <p15:sldGuideLst xmlns:p15="http://schemas.microsoft.com/office/powerpoint/2012/main">
        <p15:guide id="1" orient="horz" pos="1253" userDrawn="1">
          <p15:clr>
            <a:srgbClr val="9FCC3B"/>
          </p15:clr>
        </p15:guide>
        <p15:guide id="2" orient="horz" pos="2160" userDrawn="1">
          <p15:clr>
            <a:srgbClr val="9FCC3B"/>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
    <p:spTree>
      <p:nvGrpSpPr>
        <p:cNvPr id="1" name=""/>
        <p:cNvGrpSpPr/>
        <p:nvPr/>
      </p:nvGrpSpPr>
      <p:grpSpPr>
        <a:xfrm>
          <a:off x="0" y="0"/>
          <a:ext cx="0" cy="0"/>
          <a:chOff x="0" y="0"/>
          <a:chExt cx="0" cy="0"/>
        </a:xfrm>
      </p:grpSpPr>
      <p:sp>
        <p:nvSpPr>
          <p:cNvPr id="6" name="Rechteck 5"/>
          <p:cNvSpPr/>
          <p:nvPr userDrawn="1"/>
        </p:nvSpPr>
        <p:spPr bwMode="white">
          <a:xfrm>
            <a:off x="0" y="1125538"/>
            <a:ext cx="9144000" cy="5732462"/>
          </a:xfrm>
          <a:prstGeom prst="rect">
            <a:avLst/>
          </a:prstGeom>
          <a:solidFill>
            <a:srgbClr val="A3ADB7"/>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rot="0" spcFirstLastPara="0" vertOverflow="overflow" horzOverflow="overflow" vert="horz" wrap="none" lIns="0" tIns="0" rIns="0" bIns="0" numCol="1" spcCol="0" rtlCol="0" fromWordArt="0" anchor="t" anchorCtr="0" forceAA="0" compatLnSpc="1">
            <a:prstTxWarp prst="textNoShape">
              <a:avLst/>
            </a:prstTxWarp>
            <a:noAutofit/>
          </a:bodyPr>
          <a:lstStyle/>
          <a:p>
            <a:pPr marL="0" marR="0" indent="0" algn="l" defTabSz="6858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000000"/>
              </a:solidFill>
              <a:effectLst/>
              <a:latin typeface="Arial" charset="0"/>
              <a:ea typeface="ＭＳ Ｐゴシック" charset="0"/>
              <a:cs typeface="Arial" charset="0"/>
            </a:endParaRPr>
          </a:p>
        </p:txBody>
      </p:sp>
      <p:sp>
        <p:nvSpPr>
          <p:cNvPr id="2" name="Titel 1"/>
          <p:cNvSpPr>
            <a:spLocks noGrp="1"/>
          </p:cNvSpPr>
          <p:nvPr>
            <p:ph type="title"/>
          </p:nvPr>
        </p:nvSpPr>
        <p:spPr>
          <a:xfrm>
            <a:off x="755576" y="116632"/>
            <a:ext cx="7705005" cy="930292"/>
          </a:xfrm>
          <a:prstGeom prst="rect">
            <a:avLst/>
          </a:prstGeom>
        </p:spPr>
        <p:txBody>
          <a:bodyPr anchor="ctr"/>
          <a:lstStyle>
            <a:lvl1pPr>
              <a:defRPr>
                <a:solidFill>
                  <a:schemeClr val="bg1"/>
                </a:solidFill>
              </a:defRPr>
            </a:lvl1pPr>
          </a:lstStyle>
          <a:p>
            <a:r>
              <a:rPr lang="de-DE" dirty="0"/>
              <a:t>Mastertitelformat bearbeiten</a:t>
            </a:r>
            <a:endParaRPr lang="en-US" dirty="0"/>
          </a:p>
        </p:txBody>
      </p:sp>
    </p:spTree>
    <p:extLst>
      <p:ext uri="{BB962C8B-B14F-4D97-AF65-F5344CB8AC3E}">
        <p14:creationId xmlns:p14="http://schemas.microsoft.com/office/powerpoint/2010/main" val="184441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83418" y="117475"/>
            <a:ext cx="7777163" cy="929449"/>
          </a:xfrm>
          <a:prstGeom prst="rect">
            <a:avLst/>
          </a:prstGeom>
        </p:spPr>
        <p:txBody>
          <a:bodyPr anchor="ctr"/>
          <a:lstStyle/>
          <a:p>
            <a:r>
              <a:rPr lang="de-DE" dirty="0"/>
              <a:t>Mastertitelformat bearbeiten</a:t>
            </a:r>
            <a:endParaRPr lang="en-US" dirty="0"/>
          </a:p>
        </p:txBody>
      </p:sp>
      <p:sp>
        <p:nvSpPr>
          <p:cNvPr id="3" name="Inhaltsplatzhalter 2"/>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US" dirty="0"/>
          </a:p>
        </p:txBody>
      </p:sp>
      <p:sp>
        <p:nvSpPr>
          <p:cNvPr id="9" name="Foliennummernplatzhalter 8"/>
          <p:cNvSpPr>
            <a:spLocks noGrp="1"/>
          </p:cNvSpPr>
          <p:nvPr>
            <p:ph type="sldNum" sz="quarter" idx="12"/>
          </p:nvPr>
        </p:nvSpPr>
        <p:spPr/>
        <p:txBody>
          <a:bodyPr/>
          <a:lstStyle/>
          <a:p>
            <a:r>
              <a:rPr lang="en-US"/>
              <a:t>Page </a:t>
            </a:r>
            <a:fld id="{9D46F3A4-F478-9440-BC8E-B732027F4C86}" type="slidenum">
              <a:rPr lang="en-US" smtClean="0"/>
              <a:pPr/>
              <a:t>‹Nr.›</a:t>
            </a:fld>
            <a:endParaRPr lang="en-US" dirty="0"/>
          </a:p>
        </p:txBody>
      </p:sp>
    </p:spTree>
    <p:extLst>
      <p:ext uri="{BB962C8B-B14F-4D97-AF65-F5344CB8AC3E}">
        <p14:creationId xmlns:p14="http://schemas.microsoft.com/office/powerpoint/2010/main" val="2133943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Spalten">
    <p:spTree>
      <p:nvGrpSpPr>
        <p:cNvPr id="1" name=""/>
        <p:cNvGrpSpPr/>
        <p:nvPr/>
      </p:nvGrpSpPr>
      <p:grpSpPr>
        <a:xfrm>
          <a:off x="0" y="0"/>
          <a:ext cx="0" cy="0"/>
          <a:chOff x="0" y="0"/>
          <a:chExt cx="0" cy="0"/>
        </a:xfrm>
      </p:grpSpPr>
      <p:sp>
        <p:nvSpPr>
          <p:cNvPr id="2" name="Titel 1"/>
          <p:cNvSpPr>
            <a:spLocks noGrp="1"/>
          </p:cNvSpPr>
          <p:nvPr>
            <p:ph type="title"/>
          </p:nvPr>
        </p:nvSpPr>
        <p:spPr>
          <a:xfrm>
            <a:off x="683420" y="117475"/>
            <a:ext cx="7777162" cy="929449"/>
          </a:xfrm>
          <a:prstGeom prst="rect">
            <a:avLst/>
          </a:prstGeom>
        </p:spPr>
        <p:txBody>
          <a:bodyPr anchor="ctr"/>
          <a:lstStyle/>
          <a:p>
            <a:r>
              <a:rPr lang="de-DE" dirty="0"/>
              <a:t>Mastertitelformat bearbeiten</a:t>
            </a:r>
            <a:endParaRPr lang="en-US" dirty="0"/>
          </a:p>
        </p:txBody>
      </p:sp>
      <p:sp>
        <p:nvSpPr>
          <p:cNvPr id="3" name="Inhaltsplatzhalter 2"/>
          <p:cNvSpPr>
            <a:spLocks noGrp="1"/>
          </p:cNvSpPr>
          <p:nvPr>
            <p:ph idx="1"/>
          </p:nvPr>
        </p:nvSpPr>
        <p:spPr>
          <a:xfrm>
            <a:off x="683419" y="1268760"/>
            <a:ext cx="3754041" cy="482406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Inhaltsplatzhalter 2"/>
          <p:cNvSpPr>
            <a:spLocks noGrp="1"/>
          </p:cNvSpPr>
          <p:nvPr>
            <p:ph idx="13"/>
          </p:nvPr>
        </p:nvSpPr>
        <p:spPr>
          <a:xfrm>
            <a:off x="4718280" y="1268760"/>
            <a:ext cx="3754041" cy="4824067"/>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10" name="Foliennummernplatzhalter 9"/>
          <p:cNvSpPr>
            <a:spLocks noGrp="1"/>
          </p:cNvSpPr>
          <p:nvPr>
            <p:ph type="sldNum" sz="quarter" idx="16"/>
          </p:nvPr>
        </p:nvSpPr>
        <p:spPr/>
        <p:txBody>
          <a:bodyPr/>
          <a:lstStyle/>
          <a:p>
            <a:r>
              <a:rPr lang="en-US"/>
              <a:t>Page </a:t>
            </a:r>
            <a:fld id="{9D46F3A4-F478-9440-BC8E-B732027F4C86}" type="slidenum">
              <a:rPr lang="en-US" smtClean="0"/>
              <a:pPr/>
              <a:t>‹Nr.›</a:t>
            </a:fld>
            <a:endParaRPr lang="en-US" dirty="0"/>
          </a:p>
        </p:txBody>
      </p:sp>
    </p:spTree>
    <p:extLst>
      <p:ext uri="{BB962C8B-B14F-4D97-AF65-F5344CB8AC3E}">
        <p14:creationId xmlns:p14="http://schemas.microsoft.com/office/powerpoint/2010/main" val="341425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83568" y="117475"/>
            <a:ext cx="7777013" cy="929449"/>
          </a:xfrm>
          <a:prstGeom prst="rect">
            <a:avLst/>
          </a:prstGeom>
        </p:spPr>
        <p:txBody>
          <a:bodyPr anchor="ctr"/>
          <a:lstStyle/>
          <a:p>
            <a:r>
              <a:rPr lang="de-DE" dirty="0"/>
              <a:t>Mastertitelformat bearbeiten</a:t>
            </a:r>
            <a:endParaRPr lang="en-US" dirty="0"/>
          </a:p>
        </p:txBody>
      </p:sp>
      <p:sp>
        <p:nvSpPr>
          <p:cNvPr id="8" name="Foliennummernplatzhalter 7"/>
          <p:cNvSpPr>
            <a:spLocks noGrp="1"/>
          </p:cNvSpPr>
          <p:nvPr>
            <p:ph type="sldNum" sz="quarter" idx="12"/>
          </p:nvPr>
        </p:nvSpPr>
        <p:spPr/>
        <p:txBody>
          <a:bodyPr/>
          <a:lstStyle/>
          <a:p>
            <a:r>
              <a:rPr lang="en-US"/>
              <a:t>Page </a:t>
            </a:r>
            <a:fld id="{9D46F3A4-F478-9440-BC8E-B732027F4C86}" type="slidenum">
              <a:rPr lang="en-US" smtClean="0"/>
              <a:pPr/>
              <a:t>‹Nr.›</a:t>
            </a:fld>
            <a:endParaRPr lang="en-US" dirty="0"/>
          </a:p>
        </p:txBody>
      </p:sp>
    </p:spTree>
    <p:extLst>
      <p:ext uri="{BB962C8B-B14F-4D97-AF65-F5344CB8AC3E}">
        <p14:creationId xmlns:p14="http://schemas.microsoft.com/office/powerpoint/2010/main" val="698641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Bild">
    <p:spTree>
      <p:nvGrpSpPr>
        <p:cNvPr id="1" name=""/>
        <p:cNvGrpSpPr/>
        <p:nvPr/>
      </p:nvGrpSpPr>
      <p:grpSpPr>
        <a:xfrm>
          <a:off x="0" y="0"/>
          <a:ext cx="0" cy="0"/>
          <a:chOff x="0" y="0"/>
          <a:chExt cx="0" cy="0"/>
        </a:xfrm>
      </p:grpSpPr>
      <p:sp>
        <p:nvSpPr>
          <p:cNvPr id="8" name="Bildplatzhalter 7"/>
          <p:cNvSpPr>
            <a:spLocks noGrp="1"/>
          </p:cNvSpPr>
          <p:nvPr>
            <p:ph type="pic" sz="quarter" idx="10"/>
          </p:nvPr>
        </p:nvSpPr>
        <p:spPr>
          <a:xfrm>
            <a:off x="144067" y="188913"/>
            <a:ext cx="8855868" cy="6480175"/>
          </a:xfrm>
        </p:spPr>
        <p:txBody>
          <a:bodyPr/>
          <a:lstStyle/>
          <a:p>
            <a:r>
              <a:rPr lang="de-DE"/>
              <a:t>Bild durch Klicken auf Symbol hinzufügen</a:t>
            </a:r>
            <a:endParaRPr lang="en-US" dirty="0"/>
          </a:p>
        </p:txBody>
      </p:sp>
    </p:spTree>
    <p:extLst>
      <p:ext uri="{BB962C8B-B14F-4D97-AF65-F5344CB8AC3E}">
        <p14:creationId xmlns:p14="http://schemas.microsoft.com/office/powerpoint/2010/main" val="2131282136"/>
      </p:ext>
    </p:extLst>
  </p:cSld>
  <p:clrMapOvr>
    <a:masterClrMapping/>
  </p:clrMapOvr>
  <p:extLst>
    <p:ext uri="{DCECCB84-F9BA-43D5-87BE-67443E8EF086}">
      <p15:sldGuideLst xmlns:p15="http://schemas.microsoft.com/office/powerpoint/2012/main">
        <p15:guide id="1" pos="91" userDrawn="1">
          <p15:clr>
            <a:srgbClr val="9FCC3B"/>
          </p15:clr>
        </p15:guide>
        <p15:guide id="2" pos="5669" userDrawn="1">
          <p15:clr>
            <a:srgbClr val="9FCC3B"/>
          </p15:clr>
        </p15:guide>
        <p15:guide id="3" orient="horz" pos="119" userDrawn="1">
          <p15:clr>
            <a:srgbClr val="9FCC3B"/>
          </p15:clr>
        </p15:guide>
        <p15:guide id="4" orient="horz" pos="4201" userDrawn="1">
          <p15:clr>
            <a:srgbClr val="9FCC3B"/>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7" name="Foliennummernplatzhalter 6"/>
          <p:cNvSpPr>
            <a:spLocks noGrp="1"/>
          </p:cNvSpPr>
          <p:nvPr>
            <p:ph type="sldNum" sz="quarter" idx="12"/>
          </p:nvPr>
        </p:nvSpPr>
        <p:spPr/>
        <p:txBody>
          <a:bodyPr/>
          <a:lstStyle/>
          <a:p>
            <a:r>
              <a:rPr lang="en-US"/>
              <a:t>Page </a:t>
            </a:r>
            <a:fld id="{9D46F3A4-F478-9440-BC8E-B732027F4C86}" type="slidenum">
              <a:rPr lang="en-US" smtClean="0"/>
              <a:pPr/>
              <a:t>‹Nr.›</a:t>
            </a:fld>
            <a:endParaRPr lang="en-US" dirty="0"/>
          </a:p>
        </p:txBody>
      </p:sp>
    </p:spTree>
    <p:extLst>
      <p:ext uri="{BB962C8B-B14F-4D97-AF65-F5344CB8AC3E}">
        <p14:creationId xmlns:p14="http://schemas.microsoft.com/office/powerpoint/2010/main" val="1181129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83419" y="1345374"/>
            <a:ext cx="7777163" cy="47474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p>
            <a:pPr lvl="0"/>
            <a:r>
              <a:rPr lang="en-US" dirty="0" err="1"/>
              <a:t>Mastertextformat</a:t>
            </a:r>
            <a:r>
              <a:rPr lang="en-US" dirty="0"/>
              <a:t> </a:t>
            </a:r>
            <a:r>
              <a:rPr lang="en-US" dirty="0" err="1"/>
              <a:t>bearbeiten</a:t>
            </a:r>
            <a:endParaRPr lang="en-US" dirty="0"/>
          </a:p>
          <a:p>
            <a:pPr lvl="1"/>
            <a:r>
              <a:rPr lang="en-US" dirty="0" err="1"/>
              <a:t>Zweite</a:t>
            </a:r>
            <a:r>
              <a:rPr lang="en-US" dirty="0"/>
              <a:t> </a:t>
            </a:r>
            <a:r>
              <a:rPr lang="en-US" dirty="0" err="1"/>
              <a:t>Ebene</a:t>
            </a:r>
            <a:endParaRPr lang="en-US" dirty="0"/>
          </a:p>
          <a:p>
            <a:pPr lvl="2"/>
            <a:r>
              <a:rPr lang="en-US" dirty="0" err="1"/>
              <a:t>Dritte</a:t>
            </a:r>
            <a:r>
              <a:rPr lang="en-US" dirty="0"/>
              <a:t> </a:t>
            </a:r>
            <a:r>
              <a:rPr lang="en-US" dirty="0" err="1"/>
              <a:t>Ebene</a:t>
            </a:r>
            <a:endParaRPr lang="en-US" dirty="0"/>
          </a:p>
          <a:p>
            <a:pPr lvl="3"/>
            <a:r>
              <a:rPr lang="en-US" dirty="0" err="1"/>
              <a:t>Vierte</a:t>
            </a:r>
            <a:r>
              <a:rPr lang="en-US" dirty="0"/>
              <a:t> </a:t>
            </a:r>
            <a:r>
              <a:rPr lang="en-US" dirty="0" err="1"/>
              <a:t>Ebene</a:t>
            </a:r>
            <a:endParaRPr lang="en-US" dirty="0"/>
          </a:p>
          <a:p>
            <a:pPr lvl="4"/>
            <a:r>
              <a:rPr lang="en-US" dirty="0" err="1"/>
              <a:t>Fünfte</a:t>
            </a:r>
            <a:r>
              <a:rPr lang="en-US" dirty="0"/>
              <a:t> </a:t>
            </a:r>
            <a:r>
              <a:rPr lang="en-US" dirty="0" err="1"/>
              <a:t>Ebene</a:t>
            </a:r>
            <a:endParaRPr lang="en-US" dirty="0"/>
          </a:p>
        </p:txBody>
      </p:sp>
      <p:sp>
        <p:nvSpPr>
          <p:cNvPr id="1030" name="Rectangle 6"/>
          <p:cNvSpPr>
            <a:spLocks noGrp="1" noChangeArrowheads="1"/>
          </p:cNvSpPr>
          <p:nvPr>
            <p:ph type="sldNum" sz="quarter" idx="4"/>
          </p:nvPr>
        </p:nvSpPr>
        <p:spPr bwMode="auto">
          <a:xfrm>
            <a:off x="7839364" y="6524625"/>
            <a:ext cx="621218" cy="2159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r">
              <a:defRPr sz="750"/>
            </a:lvl1pPr>
          </a:lstStyle>
          <a:p>
            <a:r>
              <a:rPr lang="en-US" dirty="0"/>
              <a:t>Page </a:t>
            </a:r>
            <a:fld id="{9D46F3A4-F478-9440-BC8E-B732027F4C86}" type="slidenum">
              <a:rPr lang="en-US" smtClean="0"/>
              <a:pPr/>
              <a:t>‹Nr.›</a:t>
            </a:fld>
            <a:endParaRPr lang="en-US" dirty="0"/>
          </a:p>
        </p:txBody>
      </p:sp>
      <p:sp>
        <p:nvSpPr>
          <p:cNvPr id="1034" name="Line 10"/>
          <p:cNvSpPr>
            <a:spLocks noChangeShapeType="1"/>
          </p:cNvSpPr>
          <p:nvPr/>
        </p:nvSpPr>
        <p:spPr bwMode="auto">
          <a:xfrm>
            <a:off x="0" y="1125538"/>
            <a:ext cx="9144000" cy="0"/>
          </a:xfrm>
          <a:prstGeom prst="line">
            <a:avLst/>
          </a:prstGeom>
          <a:noFill/>
          <a:ln w="15875">
            <a:solidFill>
              <a:srgbClr val="A3ADB7"/>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275" dirty="0"/>
          </a:p>
        </p:txBody>
      </p:sp>
      <p:sp>
        <p:nvSpPr>
          <p:cNvPr id="2" name="Titelplatzhalter 1">
            <a:extLst>
              <a:ext uri="{FF2B5EF4-FFF2-40B4-BE49-F238E27FC236}">
                <a16:creationId xmlns:a16="http://schemas.microsoft.com/office/drawing/2014/main" id="{CCB84385-894D-E548-A552-B57C94491982}"/>
              </a:ext>
            </a:extLst>
          </p:cNvPr>
          <p:cNvSpPr>
            <a:spLocks noGrp="1"/>
          </p:cNvSpPr>
          <p:nvPr>
            <p:ph type="title"/>
          </p:nvPr>
        </p:nvSpPr>
        <p:spPr>
          <a:xfrm>
            <a:off x="683418" y="117476"/>
            <a:ext cx="7831931" cy="935260"/>
          </a:xfrm>
          <a:prstGeom prst="rect">
            <a:avLst/>
          </a:prstGeom>
        </p:spPr>
        <p:txBody>
          <a:bodyPr vert="horz" lIns="91440" tIns="45720" rIns="91440" bIns="45720" rtlCol="0" anchor="ctr">
            <a:normAutofit/>
          </a:bodyPr>
          <a:lstStyle/>
          <a:p>
            <a:r>
              <a:rPr lang="de-DE" dirty="0"/>
              <a:t>Mastertitelformat bearbeiten</a:t>
            </a:r>
          </a:p>
        </p:txBody>
      </p:sp>
    </p:spTree>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4" r:id="rId5"/>
    <p:sldLayoutId id="2147483658" r:id="rId6"/>
    <p:sldLayoutId id="2147483655" r:id="rId7"/>
  </p:sldLayoutIdLst>
  <p:hf hdr="0"/>
  <p:txStyles>
    <p:titleStyle>
      <a:lvl1pPr algn="ctr" rtl="0" eaLnBrk="1" fontAlgn="base" hangingPunct="1">
        <a:spcBef>
          <a:spcPct val="0"/>
        </a:spcBef>
        <a:spcAft>
          <a:spcPct val="0"/>
        </a:spcAft>
        <a:defRPr sz="2800" b="1">
          <a:solidFill>
            <a:srgbClr val="0028A5"/>
          </a:solidFill>
          <a:latin typeface="+mj-lt"/>
          <a:ea typeface="+mj-ea"/>
          <a:cs typeface="+mj-cs"/>
        </a:defRPr>
      </a:lvl1pPr>
      <a:lvl2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5pPr>
      <a:lvl6pPr marL="342900" algn="l" rtl="0" eaLnBrk="1" fontAlgn="base" hangingPunct="1">
        <a:spcBef>
          <a:spcPct val="0"/>
        </a:spcBef>
        <a:spcAft>
          <a:spcPct val="0"/>
        </a:spcAft>
        <a:defRPr sz="1800" b="1">
          <a:solidFill>
            <a:schemeClr val="tx2"/>
          </a:solidFill>
          <a:latin typeface="Arial" charset="0"/>
          <a:ea typeface="ＭＳ Ｐゴシック" charset="0"/>
          <a:cs typeface="Arial" charset="0"/>
        </a:defRPr>
      </a:lvl6pPr>
      <a:lvl7pPr marL="685800" algn="l" rtl="0" eaLnBrk="1" fontAlgn="base" hangingPunct="1">
        <a:spcBef>
          <a:spcPct val="0"/>
        </a:spcBef>
        <a:spcAft>
          <a:spcPct val="0"/>
        </a:spcAft>
        <a:defRPr sz="1800" b="1">
          <a:solidFill>
            <a:schemeClr val="tx2"/>
          </a:solidFill>
          <a:latin typeface="Arial" charset="0"/>
          <a:ea typeface="ＭＳ Ｐゴシック" charset="0"/>
          <a:cs typeface="Arial" charset="0"/>
        </a:defRPr>
      </a:lvl7pPr>
      <a:lvl8pPr marL="1028700" algn="l" rtl="0" eaLnBrk="1" fontAlgn="base" hangingPunct="1">
        <a:spcBef>
          <a:spcPct val="0"/>
        </a:spcBef>
        <a:spcAft>
          <a:spcPct val="0"/>
        </a:spcAft>
        <a:defRPr sz="1800" b="1">
          <a:solidFill>
            <a:schemeClr val="tx2"/>
          </a:solidFill>
          <a:latin typeface="Arial" charset="0"/>
          <a:ea typeface="ＭＳ Ｐゴシック" charset="0"/>
          <a:cs typeface="Arial" charset="0"/>
        </a:defRPr>
      </a:lvl8pPr>
      <a:lvl9pPr marL="1371600" algn="l" rtl="0" eaLnBrk="1" fontAlgn="base" hangingPunct="1">
        <a:spcBef>
          <a:spcPct val="0"/>
        </a:spcBef>
        <a:spcAft>
          <a:spcPct val="0"/>
        </a:spcAft>
        <a:defRPr sz="1800" b="1">
          <a:solidFill>
            <a:schemeClr val="tx2"/>
          </a:solidFill>
          <a:latin typeface="Arial" charset="0"/>
          <a:ea typeface="ＭＳ Ｐゴシック" charset="0"/>
          <a:cs typeface="Arial" charset="0"/>
        </a:defRPr>
      </a:lvl9pPr>
    </p:titleStyle>
    <p:bodyStyle>
      <a:lvl1pPr marL="256500" indent="-256500" algn="l" rtl="0" eaLnBrk="1" fontAlgn="base" hangingPunct="1">
        <a:spcBef>
          <a:spcPct val="40000"/>
        </a:spcBef>
        <a:spcAft>
          <a:spcPct val="0"/>
        </a:spcAft>
        <a:buFont typeface="Arial" panose="020B0604020202020204" pitchFamily="34" charset="0"/>
        <a:buChar char="–"/>
        <a:defRPr sz="2000">
          <a:solidFill>
            <a:schemeClr val="tx1"/>
          </a:solidFill>
          <a:latin typeface="+mn-lt"/>
          <a:ea typeface="+mn-ea"/>
          <a:cs typeface="+mn-cs"/>
        </a:defRPr>
      </a:lvl1pPr>
      <a:lvl2pPr marL="513000" indent="-256500" algn="l" rtl="0" eaLnBrk="1" fontAlgn="base" hangingPunct="1">
        <a:spcBef>
          <a:spcPct val="40000"/>
        </a:spcBef>
        <a:spcAft>
          <a:spcPct val="0"/>
        </a:spcAft>
        <a:buFont typeface="Arial" charset="0"/>
        <a:buChar char="–"/>
        <a:defRPr sz="2000">
          <a:solidFill>
            <a:schemeClr val="tx1"/>
          </a:solidFill>
          <a:latin typeface="+mn-lt"/>
          <a:ea typeface="Arial" charset="0"/>
          <a:cs typeface="+mn-cs"/>
        </a:defRPr>
      </a:lvl2pPr>
      <a:lvl3pPr marL="769500" indent="-256500" algn="l" rtl="0" eaLnBrk="1" fontAlgn="base" hangingPunct="1">
        <a:spcBef>
          <a:spcPct val="40000"/>
        </a:spcBef>
        <a:spcAft>
          <a:spcPct val="0"/>
        </a:spcAft>
        <a:buFont typeface="Arial" charset="0"/>
        <a:buChar char="–"/>
        <a:defRPr sz="2000">
          <a:solidFill>
            <a:schemeClr val="tx1"/>
          </a:solidFill>
          <a:latin typeface="+mn-lt"/>
          <a:ea typeface="Arial" charset="0"/>
          <a:cs typeface="+mn-cs"/>
        </a:defRPr>
      </a:lvl3pPr>
      <a:lvl4pPr marL="1026000" indent="-256500" algn="l" rtl="0" eaLnBrk="1" fontAlgn="base" hangingPunct="1">
        <a:spcBef>
          <a:spcPct val="40000"/>
        </a:spcBef>
        <a:spcAft>
          <a:spcPct val="0"/>
        </a:spcAft>
        <a:buFont typeface="Arial" charset="0"/>
        <a:buChar char="–"/>
        <a:defRPr sz="2000">
          <a:solidFill>
            <a:schemeClr val="tx1"/>
          </a:solidFill>
          <a:latin typeface="+mn-lt"/>
          <a:ea typeface="Arial" charset="0"/>
          <a:cs typeface="+mn-cs"/>
        </a:defRPr>
      </a:lvl4pPr>
      <a:lvl5pPr marL="1282500" indent="-256500" algn="l" rtl="0" eaLnBrk="1" fontAlgn="base" hangingPunct="1">
        <a:spcBef>
          <a:spcPct val="40000"/>
        </a:spcBef>
        <a:spcAft>
          <a:spcPct val="0"/>
        </a:spcAft>
        <a:buFont typeface="Arial" charset="0"/>
        <a:buChar char="–"/>
        <a:defRPr sz="2000">
          <a:solidFill>
            <a:schemeClr val="tx1"/>
          </a:solidFill>
          <a:latin typeface="+mn-lt"/>
          <a:ea typeface="Arial" charset="0"/>
          <a:cs typeface="+mn-cs"/>
        </a:defRPr>
      </a:lvl5pPr>
      <a:lvl6pPr marL="1421606" indent="-275035" algn="l" rtl="0" eaLnBrk="1" fontAlgn="base" hangingPunct="1">
        <a:spcBef>
          <a:spcPct val="40000"/>
        </a:spcBef>
        <a:spcAft>
          <a:spcPct val="0"/>
        </a:spcAft>
        <a:buFont typeface="Arial" charset="0"/>
        <a:buChar char="–"/>
        <a:defRPr sz="1275">
          <a:solidFill>
            <a:schemeClr val="tx1"/>
          </a:solidFill>
          <a:latin typeface="+mn-lt"/>
          <a:ea typeface="Arial" charset="0"/>
          <a:cs typeface="+mn-cs"/>
        </a:defRPr>
      </a:lvl6pPr>
      <a:lvl7pPr marL="1764506" indent="-275035" algn="l" rtl="0" eaLnBrk="1" fontAlgn="base" hangingPunct="1">
        <a:spcBef>
          <a:spcPct val="40000"/>
        </a:spcBef>
        <a:spcAft>
          <a:spcPct val="0"/>
        </a:spcAft>
        <a:buFont typeface="Arial" charset="0"/>
        <a:buChar char="–"/>
        <a:defRPr sz="1275">
          <a:solidFill>
            <a:schemeClr val="tx1"/>
          </a:solidFill>
          <a:latin typeface="+mn-lt"/>
          <a:ea typeface="Arial" charset="0"/>
          <a:cs typeface="+mn-cs"/>
        </a:defRPr>
      </a:lvl7pPr>
      <a:lvl8pPr marL="2107406" indent="-275035" algn="l" rtl="0" eaLnBrk="1" fontAlgn="base" hangingPunct="1">
        <a:spcBef>
          <a:spcPct val="40000"/>
        </a:spcBef>
        <a:spcAft>
          <a:spcPct val="0"/>
        </a:spcAft>
        <a:buFont typeface="Arial" charset="0"/>
        <a:buChar char="–"/>
        <a:defRPr sz="1275">
          <a:solidFill>
            <a:schemeClr val="tx1"/>
          </a:solidFill>
          <a:latin typeface="+mn-lt"/>
          <a:ea typeface="Arial" charset="0"/>
          <a:cs typeface="+mn-cs"/>
        </a:defRPr>
      </a:lvl8pPr>
      <a:lvl9pPr marL="2450306" indent="-275035" algn="l" rtl="0" eaLnBrk="1" fontAlgn="base" hangingPunct="1">
        <a:spcBef>
          <a:spcPct val="40000"/>
        </a:spcBef>
        <a:spcAft>
          <a:spcPct val="0"/>
        </a:spcAft>
        <a:buFont typeface="Arial" charset="0"/>
        <a:buChar char="–"/>
        <a:defRPr sz="1275">
          <a:solidFill>
            <a:schemeClr val="tx1"/>
          </a:solidFill>
          <a:latin typeface="+mn-lt"/>
          <a:ea typeface="Arial" charset="0"/>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31" userDrawn="1">
          <p15:clr>
            <a:srgbClr val="F26B43"/>
          </p15:clr>
        </p15:guide>
        <p15:guide id="2" pos="5330" userDrawn="1">
          <p15:clr>
            <a:srgbClr val="F26B43"/>
          </p15:clr>
        </p15:guide>
        <p15:guide id="3" orient="horz" pos="1389" userDrawn="1">
          <p15:clr>
            <a:srgbClr val="F26B43"/>
          </p15:clr>
        </p15:guide>
        <p15:guide id="4" orient="horz" pos="799" userDrawn="1">
          <p15:clr>
            <a:srgbClr val="F26B43"/>
          </p15:clr>
        </p15:guide>
        <p15:guide id="5" orient="horz" pos="4110" userDrawn="1">
          <p15:clr>
            <a:srgbClr val="F26B43"/>
          </p15:clr>
        </p15:guide>
        <p15:guide id="6" pos="2880" userDrawn="1">
          <p15:clr>
            <a:srgbClr val="F26B43"/>
          </p15:clr>
        </p15:guide>
        <p15:guide id="7" pos="2965" userDrawn="1">
          <p15:clr>
            <a:srgbClr val="5ACBF0"/>
          </p15:clr>
        </p15:guide>
        <p15:guide id="8" pos="2795" userDrawn="1">
          <p15:clr>
            <a:srgbClr val="5ACBF0"/>
          </p15:clr>
        </p15:guide>
        <p15:guide id="9" pos="1961" userDrawn="1">
          <p15:clr>
            <a:srgbClr val="5ACBF0"/>
          </p15:clr>
        </p15:guide>
        <p15:guide id="10" pos="2114" userDrawn="1">
          <p15:clr>
            <a:srgbClr val="5ACBF0"/>
          </p15:clr>
        </p15:guide>
        <p15:guide id="11" pos="3646" userDrawn="1">
          <p15:clr>
            <a:srgbClr val="5ACBF0"/>
          </p15:clr>
        </p15:guide>
        <p15:guide id="12" pos="3799" userDrawn="1">
          <p15:clr>
            <a:srgbClr val="5ACBF0"/>
          </p15:clr>
        </p15:guide>
        <p15:guide id="13" orient="horz" pos="709" userDrawn="1">
          <p15:clr>
            <a:srgbClr val="F26B43"/>
          </p15:clr>
        </p15:guide>
        <p15:guide id="14" orient="horz" pos="383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4.tiff"/><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8.jp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10.jpg"/><Relationship Id="rId4" Type="http://schemas.openxmlformats.org/officeDocument/2006/relationships/image" Target="../media/image9.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8.tiff"/><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9.tiff"/><Relationship Id="rId5" Type="http://schemas.openxmlformats.org/officeDocument/2006/relationships/image" Target="../media/image16.tiff"/><Relationship Id="rId4" Type="http://schemas.openxmlformats.org/officeDocument/2006/relationships/image" Target="../media/image18.tiff"/></Relationships>
</file>

<file path=ppt/slides/_rels/slide25.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3.xml"/><Relationship Id="rId1" Type="http://schemas.openxmlformats.org/officeDocument/2006/relationships/video" Target="file:////C:/rauhut/work/My%20Dropbox/Dropbox/Spacial%20norm%20game/AmsterdamTalk/All%20k1%20with%20noise.avi" TargetMode="Externa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2.png"/></Relationships>
</file>

<file path=ppt/slides/_rels/slide6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8" Type="http://schemas.openxmlformats.org/officeDocument/2006/relationships/image" Target="../media/image49.tiff"/><Relationship Id="rId3" Type="http://schemas.openxmlformats.org/officeDocument/2006/relationships/image" Target="../media/image44.tiff"/><Relationship Id="rId7" Type="http://schemas.openxmlformats.org/officeDocument/2006/relationships/image" Target="../media/image48.tiff"/><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7.tiff"/><Relationship Id="rId11" Type="http://schemas.openxmlformats.org/officeDocument/2006/relationships/comments" Target="../comments/comment1.xml"/><Relationship Id="rId5" Type="http://schemas.openxmlformats.org/officeDocument/2006/relationships/image" Target="../media/image46.tiff"/><Relationship Id="rId10" Type="http://schemas.openxmlformats.org/officeDocument/2006/relationships/image" Target="../media/image51.jpg"/><Relationship Id="rId4" Type="http://schemas.openxmlformats.org/officeDocument/2006/relationships/image" Target="../media/image45.tiff"/><Relationship Id="rId9" Type="http://schemas.openxmlformats.org/officeDocument/2006/relationships/image" Target="../media/image50.tiff"/></Relationships>
</file>

<file path=ppt/slides/_rels/slide65.xml.rels><?xml version="1.0" encoding="UTF-8" standalone="yes"?>
<Relationships xmlns="http://schemas.openxmlformats.org/package/2006/relationships"><Relationship Id="rId2" Type="http://schemas.openxmlformats.org/officeDocument/2006/relationships/image" Target="../media/image52.tiff"/><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Lecture II:</a:t>
            </a:r>
            <a:br>
              <a:rPr lang="en-US" dirty="0"/>
            </a:br>
            <a:r>
              <a:rPr lang="en-US" dirty="0"/>
              <a:t>Strategic Thinking</a:t>
            </a:r>
          </a:p>
        </p:txBody>
      </p:sp>
      <p:sp>
        <p:nvSpPr>
          <p:cNvPr id="2051" name="Rectangle 3"/>
          <p:cNvSpPr>
            <a:spLocks noGrp="1" noChangeArrowheads="1"/>
          </p:cNvSpPr>
          <p:nvPr>
            <p:ph type="subTitle" idx="1"/>
          </p:nvPr>
        </p:nvSpPr>
        <p:spPr/>
        <p:txBody>
          <a:bodyPr/>
          <a:lstStyle/>
          <a:p>
            <a:r>
              <a:rPr lang="en-US" dirty="0"/>
              <a:t>When theory meets reality: The role of bounded rationality</a:t>
            </a:r>
          </a:p>
          <a:p>
            <a:r>
              <a:rPr lang="en-US" dirty="0"/>
              <a:t>Prof. Heiko Rauhut</a:t>
            </a:r>
          </a:p>
        </p:txBody>
      </p:sp>
      <p:sp>
        <p:nvSpPr>
          <p:cNvPr id="2" name="Foliennummernplatzhalter 1"/>
          <p:cNvSpPr>
            <a:spLocks noGrp="1"/>
          </p:cNvSpPr>
          <p:nvPr>
            <p:ph type="sldNum" sz="quarter" idx="12"/>
          </p:nvPr>
        </p:nvSpPr>
        <p:spPr/>
        <p:txBody>
          <a:bodyPr/>
          <a:lstStyle/>
          <a:p>
            <a:r>
              <a:rPr lang="en-US"/>
              <a:t>Page </a:t>
            </a:r>
            <a:fld id="{9D46F3A4-F478-9440-BC8E-B732027F4C86}" type="slidenum">
              <a:rPr lang="en-US" smtClean="0"/>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E1363D-F27E-B144-9F14-999AF1C50C23}"/>
              </a:ext>
            </a:extLst>
          </p:cNvPr>
          <p:cNvSpPr>
            <a:spLocks noGrp="1"/>
          </p:cNvSpPr>
          <p:nvPr>
            <p:ph type="title"/>
          </p:nvPr>
        </p:nvSpPr>
        <p:spPr/>
        <p:txBody>
          <a:bodyPr/>
          <a:lstStyle/>
          <a:p>
            <a:endParaRPr lang="en-US" dirty="0"/>
          </a:p>
        </p:txBody>
      </p:sp>
      <p:sp>
        <p:nvSpPr>
          <p:cNvPr id="3" name="Textfeld 2">
            <a:extLst>
              <a:ext uri="{FF2B5EF4-FFF2-40B4-BE49-F238E27FC236}">
                <a16:creationId xmlns:a16="http://schemas.microsoft.com/office/drawing/2014/main" id="{B1C9E63E-1EFF-A844-829B-6086B3E7DA69}"/>
              </a:ext>
            </a:extLst>
          </p:cNvPr>
          <p:cNvSpPr txBox="1"/>
          <p:nvPr/>
        </p:nvSpPr>
        <p:spPr>
          <a:xfrm>
            <a:off x="1641244" y="2420888"/>
            <a:ext cx="5235012" cy="2831544"/>
          </a:xfrm>
          <a:prstGeom prst="rect">
            <a:avLst/>
          </a:prstGeom>
          <a:noFill/>
        </p:spPr>
        <p:txBody>
          <a:bodyPr wrap="square" rtlCol="0">
            <a:spAutoFit/>
          </a:bodyPr>
          <a:lstStyle/>
          <a:p>
            <a:pPr algn="ctr"/>
            <a:r>
              <a:rPr lang="en-US" sz="3200" b="1" dirty="0">
                <a:solidFill>
                  <a:schemeClr val="bg1"/>
                </a:solidFill>
              </a:rPr>
              <a:t>--Short Experiment--</a:t>
            </a:r>
          </a:p>
          <a:p>
            <a:pPr algn="ctr"/>
            <a:r>
              <a:rPr lang="en-US" sz="2800" b="1" dirty="0">
                <a:solidFill>
                  <a:schemeClr val="bg1"/>
                </a:solidFill>
              </a:rPr>
              <a:t>No cheating,</a:t>
            </a:r>
          </a:p>
          <a:p>
            <a:pPr algn="ctr"/>
            <a:r>
              <a:rPr lang="en-US" sz="2800" b="1" dirty="0">
                <a:solidFill>
                  <a:schemeClr val="bg1"/>
                </a:solidFill>
              </a:rPr>
              <a:t>no looking to your neighbors!</a:t>
            </a:r>
          </a:p>
          <a:p>
            <a:pPr algn="ctr"/>
            <a:endParaRPr lang="en-US" sz="2800" b="1" dirty="0">
              <a:solidFill>
                <a:schemeClr val="bg1"/>
              </a:solidFill>
            </a:endParaRPr>
          </a:p>
          <a:p>
            <a:r>
              <a:rPr lang="en-US" dirty="0">
                <a:solidFill>
                  <a:schemeClr val="bg1"/>
                </a:solidFill>
              </a:rPr>
              <a:t>1) Take out a piece of paper</a:t>
            </a:r>
          </a:p>
          <a:p>
            <a:r>
              <a:rPr lang="en-US" dirty="0">
                <a:solidFill>
                  <a:schemeClr val="bg1"/>
                </a:solidFill>
              </a:rPr>
              <a:t>2) Write your name on it</a:t>
            </a:r>
          </a:p>
          <a:p>
            <a:pPr algn="ctr"/>
            <a:endParaRPr lang="en-US" sz="2800" b="1" dirty="0">
              <a:solidFill>
                <a:schemeClr val="bg1"/>
              </a:solidFill>
            </a:endParaRPr>
          </a:p>
        </p:txBody>
      </p:sp>
    </p:spTree>
    <p:extLst>
      <p:ext uri="{BB962C8B-B14F-4D97-AF65-F5344CB8AC3E}">
        <p14:creationId xmlns:p14="http://schemas.microsoft.com/office/powerpoint/2010/main" val="1445080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5DF1C-5DB1-EE4A-B452-360ACD1EE0FA}"/>
              </a:ext>
            </a:extLst>
          </p:cNvPr>
          <p:cNvSpPr>
            <a:spLocks noGrp="1"/>
          </p:cNvSpPr>
          <p:nvPr>
            <p:ph type="title"/>
          </p:nvPr>
        </p:nvSpPr>
        <p:spPr/>
        <p:txBody>
          <a:bodyPr/>
          <a:lstStyle/>
          <a:p>
            <a:r>
              <a:rPr lang="en-US" dirty="0"/>
              <a:t>A short experiment</a:t>
            </a:r>
          </a:p>
        </p:txBody>
      </p:sp>
      <p:sp>
        <p:nvSpPr>
          <p:cNvPr id="5" name="Inhaltsplatzhalter 2">
            <a:extLst>
              <a:ext uri="{FF2B5EF4-FFF2-40B4-BE49-F238E27FC236}">
                <a16:creationId xmlns:a16="http://schemas.microsoft.com/office/drawing/2014/main" id="{4C747C95-08C9-7D4E-838B-EF4E3475142B}"/>
              </a:ext>
            </a:extLst>
          </p:cNvPr>
          <p:cNvSpPr>
            <a:spLocks noGrp="1"/>
          </p:cNvSpPr>
          <p:nvPr>
            <p:ph idx="1"/>
          </p:nvPr>
        </p:nvSpPr>
        <p:spPr/>
        <p:txBody>
          <a:bodyPr/>
          <a:lstStyle/>
          <a:p>
            <a:r>
              <a:rPr lang="en-US" dirty="0"/>
              <a:t>Each student chooses a number between 0 and 100.</a:t>
            </a:r>
          </a:p>
          <a:p>
            <a:r>
              <a:rPr lang="en-US" dirty="0"/>
              <a:t>The student, whose number is closest to 2/3 of the mean of the numbers of all students, wins.</a:t>
            </a:r>
          </a:p>
          <a:p>
            <a:endParaRPr lang="en-US" dirty="0"/>
          </a:p>
          <a:p>
            <a:endParaRPr lang="en-US" dirty="0"/>
          </a:p>
        </p:txBody>
      </p:sp>
      <p:sp>
        <p:nvSpPr>
          <p:cNvPr id="4" name="Foliennummernplatzhalter 3">
            <a:extLst>
              <a:ext uri="{FF2B5EF4-FFF2-40B4-BE49-F238E27FC236}">
                <a16:creationId xmlns:a16="http://schemas.microsoft.com/office/drawing/2014/main" id="{79B4A73F-BCFD-124C-9BE8-E6D7D2E6C461}"/>
              </a:ext>
            </a:extLst>
          </p:cNvPr>
          <p:cNvSpPr>
            <a:spLocks noGrp="1"/>
          </p:cNvSpPr>
          <p:nvPr>
            <p:ph type="sldNum" sz="quarter" idx="12"/>
          </p:nvPr>
        </p:nvSpPr>
        <p:spPr/>
        <p:txBody>
          <a:bodyPr/>
          <a:lstStyle/>
          <a:p>
            <a:r>
              <a:rPr lang="en-US"/>
              <a:t>Page </a:t>
            </a:r>
            <a:fld id="{9D46F3A4-F478-9440-BC8E-B732027F4C86}" type="slidenum">
              <a:rPr lang="en-US" smtClean="0"/>
              <a:pPr/>
              <a:t>3</a:t>
            </a:fld>
            <a:endParaRPr lang="en-US" dirty="0"/>
          </a:p>
        </p:txBody>
      </p:sp>
    </p:spTree>
    <p:extLst>
      <p:ext uri="{BB962C8B-B14F-4D97-AF65-F5344CB8AC3E}">
        <p14:creationId xmlns:p14="http://schemas.microsoft.com/office/powerpoint/2010/main" val="1293392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B09973-80DA-0049-BF67-302AC2E5465E}"/>
              </a:ext>
            </a:extLst>
          </p:cNvPr>
          <p:cNvSpPr>
            <a:spLocks noGrp="1"/>
          </p:cNvSpPr>
          <p:nvPr>
            <p:ph type="title"/>
          </p:nvPr>
        </p:nvSpPr>
        <p:spPr/>
        <p:txBody>
          <a:bodyPr/>
          <a:lstStyle/>
          <a:p>
            <a:r>
              <a:rPr lang="en-US" dirty="0"/>
              <a:t>Let’s see the results</a:t>
            </a:r>
          </a:p>
        </p:txBody>
      </p:sp>
      <p:sp>
        <p:nvSpPr>
          <p:cNvPr id="4" name="Foliennummernplatzhalter 3">
            <a:extLst>
              <a:ext uri="{FF2B5EF4-FFF2-40B4-BE49-F238E27FC236}">
                <a16:creationId xmlns:a16="http://schemas.microsoft.com/office/drawing/2014/main" id="{ACC7FBF8-B613-2841-AA7A-F417B104D1AE}"/>
              </a:ext>
            </a:extLst>
          </p:cNvPr>
          <p:cNvSpPr>
            <a:spLocks noGrp="1"/>
          </p:cNvSpPr>
          <p:nvPr>
            <p:ph type="sldNum" sz="quarter" idx="12"/>
          </p:nvPr>
        </p:nvSpPr>
        <p:spPr/>
        <p:txBody>
          <a:bodyPr/>
          <a:lstStyle/>
          <a:p>
            <a:r>
              <a:rPr lang="en-US"/>
              <a:t>Page </a:t>
            </a:r>
            <a:fld id="{9D46F3A4-F478-9440-BC8E-B732027F4C86}" type="slidenum">
              <a:rPr lang="en-US" smtClean="0"/>
              <a:pPr/>
              <a:t>4</a:t>
            </a:fld>
            <a:endParaRPr lang="en-US" dirty="0"/>
          </a:p>
        </p:txBody>
      </p:sp>
    </p:spTree>
    <p:extLst>
      <p:ext uri="{BB962C8B-B14F-4D97-AF65-F5344CB8AC3E}">
        <p14:creationId xmlns:p14="http://schemas.microsoft.com/office/powerpoint/2010/main" val="311319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611CC0-C468-7649-85C8-1F21D38074E8}"/>
              </a:ext>
            </a:extLst>
          </p:cNvPr>
          <p:cNvSpPr>
            <a:spLocks noGrp="1"/>
          </p:cNvSpPr>
          <p:nvPr>
            <p:ph type="title"/>
          </p:nvPr>
        </p:nvSpPr>
        <p:spPr/>
        <p:txBody>
          <a:bodyPr/>
          <a:lstStyle/>
          <a:p>
            <a:r>
              <a:rPr lang="en-US" dirty="0"/>
              <a:t>Recap: prisoner’s dilemma</a:t>
            </a:r>
          </a:p>
        </p:txBody>
      </p:sp>
      <p:sp>
        <p:nvSpPr>
          <p:cNvPr id="3" name="Inhaltsplatzhalter 2">
            <a:extLst>
              <a:ext uri="{FF2B5EF4-FFF2-40B4-BE49-F238E27FC236}">
                <a16:creationId xmlns:a16="http://schemas.microsoft.com/office/drawing/2014/main" id="{9062AC10-BC09-AA44-BE53-587618EB5C35}"/>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b="1" dirty="0"/>
          </a:p>
          <a:p>
            <a:pPr marL="0" indent="0">
              <a:buNone/>
            </a:pPr>
            <a:endParaRPr lang="en-US" b="1" dirty="0"/>
          </a:p>
          <a:p>
            <a:pPr marL="0" indent="0">
              <a:buNone/>
            </a:pPr>
            <a:endParaRPr lang="en-US" b="1" dirty="0"/>
          </a:p>
        </p:txBody>
      </p:sp>
      <p:sp>
        <p:nvSpPr>
          <p:cNvPr id="4" name="Foliennummernplatzhalter 3">
            <a:extLst>
              <a:ext uri="{FF2B5EF4-FFF2-40B4-BE49-F238E27FC236}">
                <a16:creationId xmlns:a16="http://schemas.microsoft.com/office/drawing/2014/main" id="{A82EA9EA-386D-AD47-AA5C-7E377A50B8E7}"/>
              </a:ext>
            </a:extLst>
          </p:cNvPr>
          <p:cNvSpPr>
            <a:spLocks noGrp="1"/>
          </p:cNvSpPr>
          <p:nvPr>
            <p:ph type="sldNum" sz="quarter" idx="12"/>
          </p:nvPr>
        </p:nvSpPr>
        <p:spPr/>
        <p:txBody>
          <a:bodyPr/>
          <a:lstStyle/>
          <a:p>
            <a:r>
              <a:rPr lang="en-US"/>
              <a:t>Page </a:t>
            </a:r>
            <a:fld id="{9D46F3A4-F478-9440-BC8E-B732027F4C86}" type="slidenum">
              <a:rPr lang="en-US" smtClean="0"/>
              <a:pPr/>
              <a:t>5</a:t>
            </a:fld>
            <a:endParaRPr lang="en-US" dirty="0"/>
          </a:p>
        </p:txBody>
      </p:sp>
      <p:pic>
        <p:nvPicPr>
          <p:cNvPr id="9" name="Grafik 8">
            <a:extLst>
              <a:ext uri="{FF2B5EF4-FFF2-40B4-BE49-F238E27FC236}">
                <a16:creationId xmlns:a16="http://schemas.microsoft.com/office/drawing/2014/main" id="{8D524DCC-20AA-4D42-80B2-BB2BB7582361}"/>
              </a:ext>
            </a:extLst>
          </p:cNvPr>
          <p:cNvPicPr>
            <a:picLocks noChangeAspect="1"/>
          </p:cNvPicPr>
          <p:nvPr/>
        </p:nvPicPr>
        <p:blipFill rotWithShape="1">
          <a:blip r:embed="rId3"/>
          <a:srcRect l="4233" t="43682" r="1518" b="4653"/>
          <a:stretch/>
        </p:blipFill>
        <p:spPr>
          <a:xfrm>
            <a:off x="107504" y="1340768"/>
            <a:ext cx="5723650" cy="1761117"/>
          </a:xfrm>
          <a:prstGeom prst="rect">
            <a:avLst/>
          </a:prstGeom>
        </p:spPr>
      </p:pic>
      <p:sp>
        <p:nvSpPr>
          <p:cNvPr id="10" name="Rechteck 9">
            <a:extLst>
              <a:ext uri="{FF2B5EF4-FFF2-40B4-BE49-F238E27FC236}">
                <a16:creationId xmlns:a16="http://schemas.microsoft.com/office/drawing/2014/main" id="{E1279573-AF5A-1F48-A7DD-0CB8002F3D40}"/>
              </a:ext>
            </a:extLst>
          </p:cNvPr>
          <p:cNvSpPr/>
          <p:nvPr/>
        </p:nvSpPr>
        <p:spPr>
          <a:xfrm>
            <a:off x="467544" y="5661248"/>
            <a:ext cx="4572000" cy="246221"/>
          </a:xfrm>
          <a:prstGeom prst="rect">
            <a:avLst/>
          </a:prstGeom>
        </p:spPr>
        <p:txBody>
          <a:bodyPr>
            <a:spAutoFit/>
          </a:bodyPr>
          <a:lstStyle/>
          <a:p>
            <a:r>
              <a:rPr lang="en-US" sz="1000" dirty="0"/>
              <a:t>Sources: https://</a:t>
            </a:r>
            <a:r>
              <a:rPr lang="en-US" sz="1000" dirty="0" err="1"/>
              <a:t>www.geeksforgeeks.org</a:t>
            </a:r>
            <a:r>
              <a:rPr lang="en-US" sz="1000" dirty="0"/>
              <a:t>/prisoners-dilemma-game-theory/</a:t>
            </a:r>
          </a:p>
        </p:txBody>
      </p:sp>
      <p:pic>
        <p:nvPicPr>
          <p:cNvPr id="11" name="Grafik 10">
            <a:extLst>
              <a:ext uri="{FF2B5EF4-FFF2-40B4-BE49-F238E27FC236}">
                <a16:creationId xmlns:a16="http://schemas.microsoft.com/office/drawing/2014/main" id="{9C59956A-AD9E-E142-B600-C5F687985EF0}"/>
              </a:ext>
            </a:extLst>
          </p:cNvPr>
          <p:cNvPicPr>
            <a:picLocks noChangeAspect="1"/>
          </p:cNvPicPr>
          <p:nvPr/>
        </p:nvPicPr>
        <p:blipFill>
          <a:blip r:embed="rId4"/>
          <a:stretch>
            <a:fillRect/>
          </a:stretch>
        </p:blipFill>
        <p:spPr>
          <a:xfrm>
            <a:off x="539552" y="3212976"/>
            <a:ext cx="4644008" cy="2454482"/>
          </a:xfrm>
          <a:prstGeom prst="rect">
            <a:avLst/>
          </a:prstGeom>
        </p:spPr>
      </p:pic>
      <p:pic>
        <p:nvPicPr>
          <p:cNvPr id="12" name="Grafik 11">
            <a:extLst>
              <a:ext uri="{FF2B5EF4-FFF2-40B4-BE49-F238E27FC236}">
                <a16:creationId xmlns:a16="http://schemas.microsoft.com/office/drawing/2014/main" id="{A8E124C7-76D4-AC43-9276-4FB416682E82}"/>
              </a:ext>
            </a:extLst>
          </p:cNvPr>
          <p:cNvPicPr>
            <a:picLocks noChangeAspect="1"/>
          </p:cNvPicPr>
          <p:nvPr/>
        </p:nvPicPr>
        <p:blipFill>
          <a:blip r:embed="rId5"/>
          <a:stretch>
            <a:fillRect/>
          </a:stretch>
        </p:blipFill>
        <p:spPr>
          <a:xfrm>
            <a:off x="5364088" y="3212976"/>
            <a:ext cx="3680826" cy="2725564"/>
          </a:xfrm>
          <a:prstGeom prst="rect">
            <a:avLst/>
          </a:prstGeom>
        </p:spPr>
      </p:pic>
      <p:sp>
        <p:nvSpPr>
          <p:cNvPr id="14" name="Rechteck 13">
            <a:extLst>
              <a:ext uri="{FF2B5EF4-FFF2-40B4-BE49-F238E27FC236}">
                <a16:creationId xmlns:a16="http://schemas.microsoft.com/office/drawing/2014/main" id="{F7D16FD8-AECF-6E40-A736-E2B468BE9B7C}"/>
              </a:ext>
            </a:extLst>
          </p:cNvPr>
          <p:cNvSpPr/>
          <p:nvPr/>
        </p:nvSpPr>
        <p:spPr>
          <a:xfrm>
            <a:off x="467544" y="5805264"/>
            <a:ext cx="4680520" cy="400110"/>
          </a:xfrm>
          <a:prstGeom prst="rect">
            <a:avLst/>
          </a:prstGeom>
        </p:spPr>
        <p:txBody>
          <a:bodyPr wrap="square">
            <a:spAutoFit/>
          </a:bodyPr>
          <a:lstStyle/>
          <a:p>
            <a:r>
              <a:rPr lang="en-US" sz="1000" dirty="0"/>
              <a:t>https://</a:t>
            </a:r>
            <a:r>
              <a:rPr lang="en-US" sz="1000" dirty="0" err="1"/>
              <a:t>michigantoday.umich.edu</a:t>
            </a:r>
            <a:r>
              <a:rPr lang="en-US" sz="1000" dirty="0"/>
              <a:t>/2019/09/26/the-prisoners-dilemma/</a:t>
            </a:r>
          </a:p>
          <a:p>
            <a:r>
              <a:rPr lang="en-US" sz="1000" dirty="0"/>
              <a:t>https://</a:t>
            </a:r>
            <a:r>
              <a:rPr lang="en-US" sz="1000" dirty="0" err="1"/>
              <a:t>www.greenbiz.com</a:t>
            </a:r>
            <a:r>
              <a:rPr lang="en-US" sz="1000" dirty="0"/>
              <a:t>/article/why-impact-investing-wins-prisoners-dilemma</a:t>
            </a:r>
          </a:p>
        </p:txBody>
      </p:sp>
    </p:spTree>
    <p:extLst>
      <p:ext uri="{BB962C8B-B14F-4D97-AF65-F5344CB8AC3E}">
        <p14:creationId xmlns:p14="http://schemas.microsoft.com/office/powerpoint/2010/main" val="2587472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611CC0-C468-7649-85C8-1F21D38074E8}"/>
              </a:ext>
            </a:extLst>
          </p:cNvPr>
          <p:cNvSpPr>
            <a:spLocks noGrp="1"/>
          </p:cNvSpPr>
          <p:nvPr>
            <p:ph type="title"/>
          </p:nvPr>
        </p:nvSpPr>
        <p:spPr/>
        <p:txBody>
          <a:bodyPr/>
          <a:lstStyle/>
          <a:p>
            <a:r>
              <a:rPr lang="en-US" dirty="0"/>
              <a:t>Recap: prisoner’s dilemma</a:t>
            </a:r>
          </a:p>
        </p:txBody>
      </p:sp>
      <p:sp>
        <p:nvSpPr>
          <p:cNvPr id="3" name="Inhaltsplatzhalter 2">
            <a:extLst>
              <a:ext uri="{FF2B5EF4-FFF2-40B4-BE49-F238E27FC236}">
                <a16:creationId xmlns:a16="http://schemas.microsoft.com/office/drawing/2014/main" id="{9062AC10-BC09-AA44-BE53-587618EB5C35}"/>
              </a:ext>
            </a:extLst>
          </p:cNvPr>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b="1" dirty="0"/>
          </a:p>
          <a:p>
            <a:pPr marL="0" indent="0">
              <a:buNone/>
            </a:pPr>
            <a:endParaRPr lang="en-US" b="1" dirty="0"/>
          </a:p>
          <a:p>
            <a:pPr marL="0" indent="0">
              <a:buNone/>
            </a:pPr>
            <a:endParaRPr lang="en-US" b="1" dirty="0"/>
          </a:p>
        </p:txBody>
      </p:sp>
      <p:sp>
        <p:nvSpPr>
          <p:cNvPr id="4" name="Foliennummernplatzhalter 3">
            <a:extLst>
              <a:ext uri="{FF2B5EF4-FFF2-40B4-BE49-F238E27FC236}">
                <a16:creationId xmlns:a16="http://schemas.microsoft.com/office/drawing/2014/main" id="{A82EA9EA-386D-AD47-AA5C-7E377A50B8E7}"/>
              </a:ext>
            </a:extLst>
          </p:cNvPr>
          <p:cNvSpPr>
            <a:spLocks noGrp="1"/>
          </p:cNvSpPr>
          <p:nvPr>
            <p:ph type="sldNum" sz="quarter" idx="12"/>
          </p:nvPr>
        </p:nvSpPr>
        <p:spPr/>
        <p:txBody>
          <a:bodyPr/>
          <a:lstStyle/>
          <a:p>
            <a:r>
              <a:rPr lang="en-US"/>
              <a:t>Page </a:t>
            </a:r>
            <a:fld id="{9D46F3A4-F478-9440-BC8E-B732027F4C86}" type="slidenum">
              <a:rPr lang="en-US" smtClean="0"/>
              <a:pPr/>
              <a:t>6</a:t>
            </a:fld>
            <a:endParaRPr lang="en-US" dirty="0"/>
          </a:p>
        </p:txBody>
      </p:sp>
      <p:pic>
        <p:nvPicPr>
          <p:cNvPr id="6" name="Grafik 5">
            <a:extLst>
              <a:ext uri="{FF2B5EF4-FFF2-40B4-BE49-F238E27FC236}">
                <a16:creationId xmlns:a16="http://schemas.microsoft.com/office/drawing/2014/main" id="{B60607D9-D7E1-9248-BB7A-341435D6DE66}"/>
              </a:ext>
            </a:extLst>
          </p:cNvPr>
          <p:cNvPicPr>
            <a:picLocks noChangeAspect="1"/>
          </p:cNvPicPr>
          <p:nvPr/>
        </p:nvPicPr>
        <p:blipFill>
          <a:blip r:embed="rId3"/>
          <a:stretch>
            <a:fillRect/>
          </a:stretch>
        </p:blipFill>
        <p:spPr>
          <a:xfrm rot="5400000">
            <a:off x="4172148" y="1112912"/>
            <a:ext cx="2908300" cy="5956300"/>
          </a:xfrm>
          <a:prstGeom prst="rect">
            <a:avLst/>
          </a:prstGeom>
        </p:spPr>
      </p:pic>
      <p:sp>
        <p:nvSpPr>
          <p:cNvPr id="5" name="Rechteck 4">
            <a:extLst>
              <a:ext uri="{FF2B5EF4-FFF2-40B4-BE49-F238E27FC236}">
                <a16:creationId xmlns:a16="http://schemas.microsoft.com/office/drawing/2014/main" id="{1BF72CBA-B403-5349-9E4D-40FFE18ED537}"/>
              </a:ext>
            </a:extLst>
          </p:cNvPr>
          <p:cNvSpPr/>
          <p:nvPr/>
        </p:nvSpPr>
        <p:spPr>
          <a:xfrm>
            <a:off x="5220072" y="2132856"/>
            <a:ext cx="2970685" cy="461665"/>
          </a:xfrm>
          <a:prstGeom prst="rect">
            <a:avLst/>
          </a:prstGeom>
        </p:spPr>
        <p:txBody>
          <a:bodyPr wrap="none">
            <a:spAutoFit/>
          </a:bodyPr>
          <a:lstStyle/>
          <a:p>
            <a:r>
              <a:rPr lang="en-US" sz="2400" b="1" dirty="0"/>
              <a:t>Prisoner “Column”</a:t>
            </a:r>
          </a:p>
        </p:txBody>
      </p:sp>
      <p:sp>
        <p:nvSpPr>
          <p:cNvPr id="7" name="Rechteck 6">
            <a:extLst>
              <a:ext uri="{FF2B5EF4-FFF2-40B4-BE49-F238E27FC236}">
                <a16:creationId xmlns:a16="http://schemas.microsoft.com/office/drawing/2014/main" id="{0A2C3B8B-73F7-FF45-8408-C180F48C9471}"/>
              </a:ext>
            </a:extLst>
          </p:cNvPr>
          <p:cNvSpPr/>
          <p:nvPr/>
        </p:nvSpPr>
        <p:spPr>
          <a:xfrm>
            <a:off x="107504" y="4221088"/>
            <a:ext cx="2467342" cy="461665"/>
          </a:xfrm>
          <a:prstGeom prst="rect">
            <a:avLst/>
          </a:prstGeom>
        </p:spPr>
        <p:txBody>
          <a:bodyPr wrap="none">
            <a:spAutoFit/>
          </a:bodyPr>
          <a:lstStyle/>
          <a:p>
            <a:r>
              <a:rPr lang="en-US" sz="2400" b="1" dirty="0"/>
              <a:t>Prisoner “Row”</a:t>
            </a:r>
          </a:p>
        </p:txBody>
      </p:sp>
    </p:spTree>
    <p:extLst>
      <p:ext uri="{BB962C8B-B14F-4D97-AF65-F5344CB8AC3E}">
        <p14:creationId xmlns:p14="http://schemas.microsoft.com/office/powerpoint/2010/main" val="14474859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F974FF9-8C09-3846-9387-8303882C2F79}"/>
              </a:ext>
            </a:extLst>
          </p:cNvPr>
          <p:cNvSpPr>
            <a:spLocks noGrp="1"/>
          </p:cNvSpPr>
          <p:nvPr>
            <p:ph idx="1"/>
          </p:nvPr>
        </p:nvSpPr>
        <p:spPr/>
        <p:txBody>
          <a:bodyPr/>
          <a:lstStyle/>
          <a:p>
            <a:pPr marL="0" indent="0">
              <a:buNone/>
            </a:pPr>
            <a:r>
              <a:rPr lang="en-US" dirty="0"/>
              <a:t>What are the assumptions in theories such as game theory?</a:t>
            </a:r>
          </a:p>
          <a:p>
            <a:r>
              <a:rPr lang="en-US" dirty="0"/>
              <a:t>Agents are rational</a:t>
            </a:r>
          </a:p>
          <a:p>
            <a:r>
              <a:rPr lang="en-US" dirty="0"/>
              <a:t>Agents choose the best response</a:t>
            </a:r>
          </a:p>
          <a:p>
            <a:r>
              <a:rPr lang="en-US" dirty="0"/>
              <a:t>Agents can perfectly anticipate the others’ best responses</a:t>
            </a:r>
          </a:p>
          <a:p>
            <a:endParaRPr lang="en-US" dirty="0"/>
          </a:p>
          <a:p>
            <a:endParaRPr lang="en-US" dirty="0"/>
          </a:p>
          <a:p>
            <a:pPr marL="0" indent="0">
              <a:buNone/>
            </a:pPr>
            <a:endParaRPr lang="en-US" dirty="0"/>
          </a:p>
          <a:p>
            <a:pPr marL="0" indent="0">
              <a:buNone/>
            </a:pPr>
            <a:endParaRPr lang="en-US" dirty="0"/>
          </a:p>
        </p:txBody>
      </p:sp>
      <p:sp>
        <p:nvSpPr>
          <p:cNvPr id="4" name="Foliennummernplatzhalter 3">
            <a:extLst>
              <a:ext uri="{FF2B5EF4-FFF2-40B4-BE49-F238E27FC236}">
                <a16:creationId xmlns:a16="http://schemas.microsoft.com/office/drawing/2014/main" id="{390B3E66-29E5-AA43-9843-490DCDD72293}"/>
              </a:ext>
            </a:extLst>
          </p:cNvPr>
          <p:cNvSpPr>
            <a:spLocks noGrp="1"/>
          </p:cNvSpPr>
          <p:nvPr>
            <p:ph type="sldNum" sz="quarter" idx="12"/>
          </p:nvPr>
        </p:nvSpPr>
        <p:spPr/>
        <p:txBody>
          <a:bodyPr/>
          <a:lstStyle/>
          <a:p>
            <a:r>
              <a:rPr lang="en-US"/>
              <a:t>Page </a:t>
            </a:r>
            <a:fld id="{9D46F3A4-F478-9440-BC8E-B732027F4C86}" type="slidenum">
              <a:rPr lang="en-US" smtClean="0"/>
              <a:pPr/>
              <a:t>7</a:t>
            </a:fld>
            <a:endParaRPr lang="en-US" dirty="0"/>
          </a:p>
        </p:txBody>
      </p:sp>
    </p:spTree>
    <p:extLst>
      <p:ext uri="{BB962C8B-B14F-4D97-AF65-F5344CB8AC3E}">
        <p14:creationId xmlns:p14="http://schemas.microsoft.com/office/powerpoint/2010/main" val="265239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9A5EA-A9D4-FF48-B86C-F322E6EE4ED4}"/>
              </a:ext>
            </a:extLst>
          </p:cNvPr>
          <p:cNvSpPr>
            <a:spLocks noGrp="1"/>
          </p:cNvSpPr>
          <p:nvPr>
            <p:ph type="title"/>
          </p:nvPr>
        </p:nvSpPr>
        <p:spPr/>
        <p:txBody>
          <a:bodyPr/>
          <a:lstStyle/>
          <a:p>
            <a:r>
              <a:rPr lang="en-US" dirty="0"/>
              <a:t>Nagel (1995)</a:t>
            </a:r>
          </a:p>
        </p:txBody>
      </p:sp>
      <p:sp>
        <p:nvSpPr>
          <p:cNvPr id="3" name="Inhaltsplatzhalter 2">
            <a:extLst>
              <a:ext uri="{FF2B5EF4-FFF2-40B4-BE49-F238E27FC236}">
                <a16:creationId xmlns:a16="http://schemas.microsoft.com/office/drawing/2014/main" id="{59344389-9342-5E48-B8AF-43CA7F2F0231}"/>
              </a:ext>
            </a:extLst>
          </p:cNvPr>
          <p:cNvSpPr>
            <a:spLocks noGrp="1"/>
          </p:cNvSpPr>
          <p:nvPr>
            <p:ph idx="1"/>
          </p:nvPr>
        </p:nvSpPr>
        <p:spPr/>
        <p:txBody>
          <a:bodyPr/>
          <a:lstStyle/>
          <a:p>
            <a:r>
              <a:rPr lang="en-US" dirty="0"/>
              <a:t>The game is called the “beauty contest”</a:t>
            </a:r>
          </a:p>
          <a:p>
            <a:r>
              <a:rPr lang="en-US" dirty="0"/>
              <a:t>About the level of sophistication</a:t>
            </a:r>
          </a:p>
          <a:p>
            <a:endParaRPr lang="en-US" dirty="0"/>
          </a:p>
          <a:p>
            <a:pPr marL="0" indent="0">
              <a:buNone/>
            </a:pPr>
            <a:endParaRPr lang="en-US" dirty="0"/>
          </a:p>
          <a:p>
            <a:pPr marL="0" indent="0">
              <a:buNone/>
            </a:pPr>
            <a:endParaRPr lang="en-US" dirty="0"/>
          </a:p>
          <a:p>
            <a:pPr marL="0"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Foliennummernplatzhalter 3">
            <a:extLst>
              <a:ext uri="{FF2B5EF4-FFF2-40B4-BE49-F238E27FC236}">
                <a16:creationId xmlns:a16="http://schemas.microsoft.com/office/drawing/2014/main" id="{C8B545EC-164D-614D-AFAC-845E73769524}"/>
              </a:ext>
            </a:extLst>
          </p:cNvPr>
          <p:cNvSpPr>
            <a:spLocks noGrp="1"/>
          </p:cNvSpPr>
          <p:nvPr>
            <p:ph type="sldNum" sz="quarter" idx="12"/>
          </p:nvPr>
        </p:nvSpPr>
        <p:spPr/>
        <p:txBody>
          <a:bodyPr/>
          <a:lstStyle/>
          <a:p>
            <a:r>
              <a:rPr lang="en-US"/>
              <a:t>Page </a:t>
            </a:r>
            <a:fld id="{9D46F3A4-F478-9440-BC8E-B732027F4C86}" type="slidenum">
              <a:rPr lang="en-US" smtClean="0"/>
              <a:pPr/>
              <a:t>8</a:t>
            </a:fld>
            <a:endParaRPr lang="en-US" dirty="0"/>
          </a:p>
        </p:txBody>
      </p:sp>
    </p:spTree>
    <p:extLst>
      <p:ext uri="{BB962C8B-B14F-4D97-AF65-F5344CB8AC3E}">
        <p14:creationId xmlns:p14="http://schemas.microsoft.com/office/powerpoint/2010/main" val="307043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B9F28-DDA6-6F4E-B472-15E881DDD93C}"/>
              </a:ext>
            </a:extLst>
          </p:cNvPr>
          <p:cNvSpPr>
            <a:spLocks noGrp="1"/>
          </p:cNvSpPr>
          <p:nvPr>
            <p:ph type="title"/>
          </p:nvPr>
        </p:nvSpPr>
        <p:spPr/>
        <p:txBody>
          <a:bodyPr>
            <a:normAutofit/>
          </a:bodyPr>
          <a:lstStyle/>
          <a:p>
            <a:r>
              <a:rPr lang="en-US" dirty="0" err="1"/>
              <a:t>Keynsian</a:t>
            </a:r>
            <a:r>
              <a:rPr lang="en-US" dirty="0"/>
              <a:t> beauty contest</a:t>
            </a:r>
          </a:p>
        </p:txBody>
      </p:sp>
      <p:sp>
        <p:nvSpPr>
          <p:cNvPr id="3" name="Inhaltsplatzhalter 2">
            <a:extLst>
              <a:ext uri="{FF2B5EF4-FFF2-40B4-BE49-F238E27FC236}">
                <a16:creationId xmlns:a16="http://schemas.microsoft.com/office/drawing/2014/main" id="{6C529D1D-C6B9-044B-8824-EA5210172627}"/>
              </a:ext>
            </a:extLst>
          </p:cNvPr>
          <p:cNvSpPr>
            <a:spLocks noGrp="1"/>
          </p:cNvSpPr>
          <p:nvPr>
            <p:ph idx="1"/>
          </p:nvPr>
        </p:nvSpPr>
        <p:spPr/>
        <p:txBody>
          <a:bodyPr/>
          <a:lstStyle/>
          <a:p>
            <a:pPr marL="0" indent="0">
              <a:buNone/>
            </a:pPr>
            <a:r>
              <a:rPr lang="en-US" dirty="0"/>
              <a:t>John Maynard Keynes described the action of rational agents in the stock market using an analogy based on a newspaper contest: The readers are asked to choose a set of six faces from photographs of women that are the "most beautiful".  Those who picked the most popular face are then eligible for a prize.</a:t>
            </a:r>
          </a:p>
          <a:p>
            <a:endParaRPr lang="en-US" dirty="0"/>
          </a:p>
        </p:txBody>
      </p:sp>
      <p:sp>
        <p:nvSpPr>
          <p:cNvPr id="4" name="Foliennummernplatzhalter 3">
            <a:extLst>
              <a:ext uri="{FF2B5EF4-FFF2-40B4-BE49-F238E27FC236}">
                <a16:creationId xmlns:a16="http://schemas.microsoft.com/office/drawing/2014/main" id="{EC7B351B-59AA-CB4C-A806-16C5A1A3EC06}"/>
              </a:ext>
            </a:extLst>
          </p:cNvPr>
          <p:cNvSpPr>
            <a:spLocks noGrp="1"/>
          </p:cNvSpPr>
          <p:nvPr>
            <p:ph type="sldNum" sz="quarter" idx="12"/>
          </p:nvPr>
        </p:nvSpPr>
        <p:spPr/>
        <p:txBody>
          <a:bodyPr/>
          <a:lstStyle/>
          <a:p>
            <a:r>
              <a:rPr lang="en-US"/>
              <a:t>Page </a:t>
            </a:r>
            <a:fld id="{9D46F3A4-F478-9440-BC8E-B732027F4C86}" type="slidenum">
              <a:rPr lang="en-US" smtClean="0"/>
              <a:pPr/>
              <a:t>9</a:t>
            </a:fld>
            <a:endParaRPr lang="en-US" dirty="0"/>
          </a:p>
        </p:txBody>
      </p:sp>
      <p:pic>
        <p:nvPicPr>
          <p:cNvPr id="7" name="Bild 6">
            <a:extLst>
              <a:ext uri="{FF2B5EF4-FFF2-40B4-BE49-F238E27FC236}">
                <a16:creationId xmlns:a16="http://schemas.microsoft.com/office/drawing/2014/main" id="{7129F0C1-2790-DB46-A010-F73494D2FF36}"/>
              </a:ext>
            </a:extLst>
          </p:cNvPr>
          <p:cNvPicPr>
            <a:picLocks noChangeAspect="1"/>
          </p:cNvPicPr>
          <p:nvPr/>
        </p:nvPicPr>
        <p:blipFill>
          <a:blip r:embed="rId3"/>
          <a:stretch>
            <a:fillRect/>
          </a:stretch>
        </p:blipFill>
        <p:spPr>
          <a:xfrm>
            <a:off x="6074782" y="2914973"/>
            <a:ext cx="2385799" cy="3143351"/>
          </a:xfrm>
          <a:prstGeom prst="rect">
            <a:avLst/>
          </a:prstGeom>
        </p:spPr>
      </p:pic>
      <p:sp>
        <p:nvSpPr>
          <p:cNvPr id="8" name="Rechteck 7">
            <a:extLst>
              <a:ext uri="{FF2B5EF4-FFF2-40B4-BE49-F238E27FC236}">
                <a16:creationId xmlns:a16="http://schemas.microsoft.com/office/drawing/2014/main" id="{DDD2F4DD-AB22-2A46-9314-AFFB8209F085}"/>
              </a:ext>
            </a:extLst>
          </p:cNvPr>
          <p:cNvSpPr/>
          <p:nvPr/>
        </p:nvSpPr>
        <p:spPr>
          <a:xfrm>
            <a:off x="459529" y="3429000"/>
            <a:ext cx="5334035" cy="2600712"/>
          </a:xfrm>
          <a:prstGeom prst="rect">
            <a:avLst/>
          </a:prstGeom>
        </p:spPr>
        <p:txBody>
          <a:bodyPr wrap="square">
            <a:spAutoFit/>
          </a:bodyPr>
          <a:lstStyle/>
          <a:p>
            <a:r>
              <a:rPr lang="en-US" sz="1600" dirty="0">
                <a:solidFill>
                  <a:srgbClr val="272414"/>
                </a:solidFill>
                <a:latin typeface="Helvetica" charset="0"/>
              </a:rPr>
              <a:t>“…It is not a case of choosing those [faces] that, to the best of one’s judgment, are really the prettiest, nor even those that average opinion genuinely thinks the prettiest. We have reached the third degree where we devote our intelligences to anticipating what average opinion expects the average opinion to be. And there are some, I believe, who practice the fourth, fifth and higher degrees.” </a:t>
            </a:r>
          </a:p>
          <a:p>
            <a:pPr>
              <a:spcBef>
                <a:spcPts val="600"/>
              </a:spcBef>
            </a:pPr>
            <a:r>
              <a:rPr lang="en-US" sz="1400" i="1" dirty="0">
                <a:solidFill>
                  <a:srgbClr val="272414"/>
                </a:solidFill>
                <a:latin typeface="Helvetica" charset="0"/>
              </a:rPr>
              <a:t>(John Maynard Keynes, General Theory of Employment, Interest, and Money, 1936, p.156).</a:t>
            </a:r>
            <a:endParaRPr lang="en-US" sz="1400" i="1" dirty="0">
              <a:solidFill>
                <a:srgbClr val="272414"/>
              </a:solidFill>
              <a:effectLst/>
              <a:latin typeface="Helvetica" charset="0"/>
            </a:endParaRPr>
          </a:p>
        </p:txBody>
      </p:sp>
    </p:spTree>
    <p:extLst>
      <p:ext uri="{BB962C8B-B14F-4D97-AF65-F5344CB8AC3E}">
        <p14:creationId xmlns:p14="http://schemas.microsoft.com/office/powerpoint/2010/main" val="2475874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6A8768-B0C8-6D43-A039-4BA838735637}"/>
              </a:ext>
            </a:extLst>
          </p:cNvPr>
          <p:cNvSpPr>
            <a:spLocks noGrp="1"/>
          </p:cNvSpPr>
          <p:nvPr>
            <p:ph type="title"/>
          </p:nvPr>
        </p:nvSpPr>
        <p:spPr/>
        <p:txBody>
          <a:bodyPr/>
          <a:lstStyle/>
          <a:p>
            <a:r>
              <a:rPr lang="en-US" dirty="0" err="1"/>
              <a:t>Keynsian</a:t>
            </a:r>
            <a:r>
              <a:rPr lang="en-US" dirty="0"/>
              <a:t> beauty contest</a:t>
            </a:r>
          </a:p>
        </p:txBody>
      </p:sp>
      <p:pic>
        <p:nvPicPr>
          <p:cNvPr id="5" name="Bildplatzhalter 3">
            <a:extLst>
              <a:ext uri="{FF2B5EF4-FFF2-40B4-BE49-F238E27FC236}">
                <a16:creationId xmlns:a16="http://schemas.microsoft.com/office/drawing/2014/main" id="{E49739B9-348B-DA4A-9913-DDE53D02A673}"/>
              </a:ext>
            </a:extLst>
          </p:cNvPr>
          <p:cNvPicPr>
            <a:picLocks noGrp="1" noChangeAspect="1"/>
          </p:cNvPicPr>
          <p:nvPr>
            <p:ph idx="1"/>
          </p:nvPr>
        </p:nvPicPr>
        <p:blipFill>
          <a:blip r:embed="rId3"/>
          <a:stretch>
            <a:fillRect/>
          </a:stretch>
        </p:blipFill>
        <p:spPr>
          <a:xfrm>
            <a:off x="1370257" y="2438019"/>
            <a:ext cx="6619658" cy="3987556"/>
          </a:xfrm>
          <a:prstGeom prst="rect">
            <a:avLst/>
          </a:prstGeom>
        </p:spPr>
      </p:pic>
      <p:sp>
        <p:nvSpPr>
          <p:cNvPr id="4" name="Foliennummernplatzhalter 3">
            <a:extLst>
              <a:ext uri="{FF2B5EF4-FFF2-40B4-BE49-F238E27FC236}">
                <a16:creationId xmlns:a16="http://schemas.microsoft.com/office/drawing/2014/main" id="{5D42C845-3420-3D45-8B29-CD458DF596A8}"/>
              </a:ext>
            </a:extLst>
          </p:cNvPr>
          <p:cNvSpPr>
            <a:spLocks noGrp="1"/>
          </p:cNvSpPr>
          <p:nvPr>
            <p:ph type="sldNum" sz="quarter" idx="12"/>
          </p:nvPr>
        </p:nvSpPr>
        <p:spPr/>
        <p:txBody>
          <a:bodyPr/>
          <a:lstStyle/>
          <a:p>
            <a:r>
              <a:rPr lang="en-US"/>
              <a:t>Page </a:t>
            </a:r>
            <a:fld id="{9D46F3A4-F478-9440-BC8E-B732027F4C86}" type="slidenum">
              <a:rPr lang="en-US" smtClean="0"/>
              <a:pPr/>
              <a:t>10</a:t>
            </a:fld>
            <a:endParaRPr lang="en-US" dirty="0"/>
          </a:p>
        </p:txBody>
      </p:sp>
      <p:sp>
        <p:nvSpPr>
          <p:cNvPr id="6" name="Rechteck 5">
            <a:extLst>
              <a:ext uri="{FF2B5EF4-FFF2-40B4-BE49-F238E27FC236}">
                <a16:creationId xmlns:a16="http://schemas.microsoft.com/office/drawing/2014/main" id="{C9436D83-8660-4744-B549-744F80063934}"/>
              </a:ext>
            </a:extLst>
          </p:cNvPr>
          <p:cNvSpPr/>
          <p:nvPr/>
        </p:nvSpPr>
        <p:spPr>
          <a:xfrm>
            <a:off x="899591" y="1447615"/>
            <a:ext cx="7560990" cy="877163"/>
          </a:xfrm>
          <a:prstGeom prst="rect">
            <a:avLst/>
          </a:prstGeom>
        </p:spPr>
        <p:txBody>
          <a:bodyPr wrap="square">
            <a:spAutoFit/>
          </a:bodyPr>
          <a:lstStyle/>
          <a:p>
            <a:r>
              <a:rPr lang="en-US" dirty="0">
                <a:solidFill>
                  <a:srgbClr val="272412"/>
                </a:solidFill>
                <a:latin typeface="Calibri" panose="020F0502020204030204" pitchFamily="34" charset="0"/>
              </a:rPr>
              <a:t>In many cases the prices of shares do not reflects their fundamental values but they depend on what people think everyone else thinks their values are, or what everybody else would predict as their average value.</a:t>
            </a:r>
            <a:endParaRPr lang="en-US" dirty="0">
              <a:solidFill>
                <a:srgbClr val="272412"/>
              </a:solidFill>
              <a:effectLst/>
              <a:latin typeface="Calibri" panose="020F0502020204030204" pitchFamily="34" charset="0"/>
            </a:endParaRPr>
          </a:p>
        </p:txBody>
      </p:sp>
    </p:spTree>
    <p:extLst>
      <p:ext uri="{BB962C8B-B14F-4D97-AF65-F5344CB8AC3E}">
        <p14:creationId xmlns:p14="http://schemas.microsoft.com/office/powerpoint/2010/main" val="1702390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59A5EA-A9D4-FF48-B86C-F322E6EE4ED4}"/>
              </a:ext>
            </a:extLst>
          </p:cNvPr>
          <p:cNvSpPr>
            <a:spLocks noGrp="1"/>
          </p:cNvSpPr>
          <p:nvPr>
            <p:ph type="title"/>
          </p:nvPr>
        </p:nvSpPr>
        <p:spPr/>
        <p:txBody>
          <a:bodyPr/>
          <a:lstStyle/>
          <a:p>
            <a:r>
              <a:rPr lang="en-US" dirty="0"/>
              <a:t>Nagel (1995)</a:t>
            </a:r>
          </a:p>
        </p:txBody>
      </p:sp>
      <p:sp>
        <p:nvSpPr>
          <p:cNvPr id="3" name="Inhaltsplatzhalter 2">
            <a:extLst>
              <a:ext uri="{FF2B5EF4-FFF2-40B4-BE49-F238E27FC236}">
                <a16:creationId xmlns:a16="http://schemas.microsoft.com/office/drawing/2014/main" id="{59344389-9342-5E48-B8AF-43CA7F2F0231}"/>
              </a:ext>
            </a:extLst>
          </p:cNvPr>
          <p:cNvSpPr>
            <a:spLocks noGrp="1"/>
          </p:cNvSpPr>
          <p:nvPr>
            <p:ph idx="1"/>
          </p:nvPr>
        </p:nvSpPr>
        <p:spPr/>
        <p:txBody>
          <a:bodyPr/>
          <a:lstStyle/>
          <a:p>
            <a:pPr>
              <a:buFont typeface="Arial" panose="020B0604020202020204" pitchFamily="34" charset="0"/>
              <a:buChar char="•"/>
            </a:pPr>
            <a:r>
              <a:rPr lang="en-US" dirty="0"/>
              <a:t>The game is called the “beauty contest”</a:t>
            </a:r>
          </a:p>
          <a:p>
            <a:pPr>
              <a:buFont typeface="Arial" panose="020B0604020202020204" pitchFamily="34" charset="0"/>
              <a:buChar char="•"/>
            </a:pPr>
            <a:r>
              <a:rPr lang="en-US" dirty="0"/>
              <a:t>About the level of sophistication</a:t>
            </a:r>
          </a:p>
          <a:p>
            <a:pPr>
              <a:buFont typeface="Arial" panose="020B0604020202020204" pitchFamily="34" charset="0"/>
              <a:buChar char="•"/>
            </a:pPr>
            <a:endParaRPr lang="en-US" dirty="0"/>
          </a:p>
          <a:p>
            <a:pPr marL="0" indent="0">
              <a:buNone/>
            </a:pPr>
            <a:endParaRPr lang="en-US" dirty="0"/>
          </a:p>
          <a:p>
            <a:pPr>
              <a:buFont typeface="Arial" panose="020B0604020202020204" pitchFamily="34" charset="0"/>
              <a:buChar char="•"/>
            </a:pPr>
            <a:r>
              <a:rPr lang="en-US" dirty="0"/>
              <a:t>Recall: </a:t>
            </a:r>
            <a:br>
              <a:rPr lang="en-US" dirty="0"/>
            </a:br>
            <a:r>
              <a:rPr lang="en-US" dirty="0"/>
              <a:t>Choose a number between 0 and 100.</a:t>
            </a:r>
            <a:br>
              <a:rPr lang="en-US" dirty="0"/>
            </a:br>
            <a:r>
              <a:rPr lang="en-US" dirty="0"/>
              <a:t>This number is supposed to represent the average of the numbers of all students in this room multiplied with 2/3</a:t>
            </a:r>
            <a:br>
              <a:rPr lang="en-US" dirty="0"/>
            </a:br>
            <a:r>
              <a:rPr lang="en-US" dirty="0"/>
              <a:t>The student with the number closest to the true result wins the prize</a:t>
            </a:r>
          </a:p>
          <a:p>
            <a:pPr>
              <a:buFont typeface="Arial" panose="020B0604020202020204" pitchFamily="34" charset="0"/>
              <a:buChar char="•"/>
            </a:pPr>
            <a:r>
              <a:rPr lang="en-US" dirty="0"/>
              <a:t>Hence, Result = 2/3 * average of all numbers</a:t>
            </a:r>
          </a:p>
          <a:p>
            <a:pPr>
              <a:buFont typeface="Arial" panose="020B0604020202020204" pitchFamily="34" charset="0"/>
              <a:buChar char="•"/>
            </a:pPr>
            <a:endParaRPr lang="en-US" dirty="0"/>
          </a:p>
          <a:p>
            <a:pPr>
              <a:buFont typeface="Arial" panose="020B0604020202020204" pitchFamily="34" charset="0"/>
              <a:buChar char="•"/>
            </a:pPr>
            <a:r>
              <a:rPr lang="en-US" b="1" dirty="0"/>
              <a:t>Does the game has a solution/Nash equilibrium; and which is it?</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Foliennummernplatzhalter 3">
            <a:extLst>
              <a:ext uri="{FF2B5EF4-FFF2-40B4-BE49-F238E27FC236}">
                <a16:creationId xmlns:a16="http://schemas.microsoft.com/office/drawing/2014/main" id="{C8B545EC-164D-614D-AFAC-845E73769524}"/>
              </a:ext>
            </a:extLst>
          </p:cNvPr>
          <p:cNvSpPr>
            <a:spLocks noGrp="1"/>
          </p:cNvSpPr>
          <p:nvPr>
            <p:ph type="sldNum" sz="quarter" idx="12"/>
          </p:nvPr>
        </p:nvSpPr>
        <p:spPr/>
        <p:txBody>
          <a:bodyPr/>
          <a:lstStyle/>
          <a:p>
            <a:r>
              <a:rPr lang="en-US"/>
              <a:t>Page </a:t>
            </a:r>
            <a:fld id="{9D46F3A4-F478-9440-BC8E-B732027F4C86}" type="slidenum">
              <a:rPr lang="en-US" smtClean="0"/>
              <a:pPr/>
              <a:t>11</a:t>
            </a:fld>
            <a:endParaRPr lang="en-US" dirty="0"/>
          </a:p>
        </p:txBody>
      </p:sp>
    </p:spTree>
    <p:extLst>
      <p:ext uri="{BB962C8B-B14F-4D97-AF65-F5344CB8AC3E}">
        <p14:creationId xmlns:p14="http://schemas.microsoft.com/office/powerpoint/2010/main" val="2328528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DDFCB-CEA0-DE42-9BC7-4ED0A18FBFFB}"/>
              </a:ext>
            </a:extLst>
          </p:cNvPr>
          <p:cNvSpPr>
            <a:spLocks noGrp="1"/>
          </p:cNvSpPr>
          <p:nvPr>
            <p:ph type="title"/>
          </p:nvPr>
        </p:nvSpPr>
        <p:spPr/>
        <p:txBody>
          <a:bodyPr>
            <a:normAutofit/>
          </a:bodyPr>
          <a:lstStyle/>
          <a:p>
            <a:r>
              <a:rPr lang="en-US" dirty="0"/>
              <a:t>A dominance solvable game</a:t>
            </a:r>
          </a:p>
        </p:txBody>
      </p:sp>
      <p:sp>
        <p:nvSpPr>
          <p:cNvPr id="4" name="Foliennummernplatzhalter 3">
            <a:extLst>
              <a:ext uri="{FF2B5EF4-FFF2-40B4-BE49-F238E27FC236}">
                <a16:creationId xmlns:a16="http://schemas.microsoft.com/office/drawing/2014/main" id="{533EFF66-A5AF-DD4B-89F8-01A4C1D0577F}"/>
              </a:ext>
            </a:extLst>
          </p:cNvPr>
          <p:cNvSpPr>
            <a:spLocks noGrp="1"/>
          </p:cNvSpPr>
          <p:nvPr>
            <p:ph type="sldNum" sz="quarter" idx="12"/>
          </p:nvPr>
        </p:nvSpPr>
        <p:spPr/>
        <p:txBody>
          <a:bodyPr/>
          <a:lstStyle/>
          <a:p>
            <a:r>
              <a:rPr lang="en-US"/>
              <a:t>Page </a:t>
            </a:r>
            <a:fld id="{9D46F3A4-F478-9440-BC8E-B732027F4C86}" type="slidenum">
              <a:rPr lang="en-US" smtClean="0"/>
              <a:pPr/>
              <a:t>12</a:t>
            </a:fld>
            <a:endParaRPr lang="en-US" dirty="0"/>
          </a:p>
        </p:txBody>
      </p:sp>
      <p:pic>
        <p:nvPicPr>
          <p:cNvPr id="5" name="Inhaltsplatzhalter 5">
            <a:extLst>
              <a:ext uri="{FF2B5EF4-FFF2-40B4-BE49-F238E27FC236}">
                <a16:creationId xmlns:a16="http://schemas.microsoft.com/office/drawing/2014/main" id="{AF255EC3-A6CE-7B4F-AF5D-0F7A0BD96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6417741" y="1291121"/>
            <a:ext cx="1613048" cy="1482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pic>
      <p:pic>
        <p:nvPicPr>
          <p:cNvPr id="6" name="Bild 6">
            <a:extLst>
              <a:ext uri="{FF2B5EF4-FFF2-40B4-BE49-F238E27FC236}">
                <a16:creationId xmlns:a16="http://schemas.microsoft.com/office/drawing/2014/main" id="{55B8159F-CEEA-BF4A-9045-2ECD0C5BA4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594" y="2605777"/>
            <a:ext cx="1316112" cy="1574414"/>
          </a:xfrm>
          <a:prstGeom prst="rect">
            <a:avLst/>
          </a:prstGeom>
        </p:spPr>
      </p:pic>
      <p:pic>
        <p:nvPicPr>
          <p:cNvPr id="7" name="Bild 7">
            <a:extLst>
              <a:ext uri="{FF2B5EF4-FFF2-40B4-BE49-F238E27FC236}">
                <a16:creationId xmlns:a16="http://schemas.microsoft.com/office/drawing/2014/main" id="{C8199E63-EFDF-8745-A2D9-D068A9955C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24265" y="3097512"/>
            <a:ext cx="1505954" cy="2115803"/>
          </a:xfrm>
          <a:prstGeom prst="rect">
            <a:avLst/>
          </a:prstGeom>
        </p:spPr>
      </p:pic>
      <p:sp>
        <p:nvSpPr>
          <p:cNvPr id="8" name="Textfeld 7">
            <a:extLst>
              <a:ext uri="{FF2B5EF4-FFF2-40B4-BE49-F238E27FC236}">
                <a16:creationId xmlns:a16="http://schemas.microsoft.com/office/drawing/2014/main" id="{D2690D86-5A79-9646-B404-78DF4C67DFF9}"/>
              </a:ext>
            </a:extLst>
          </p:cNvPr>
          <p:cNvSpPr txBox="1"/>
          <p:nvPr/>
        </p:nvSpPr>
        <p:spPr>
          <a:xfrm>
            <a:off x="1107079" y="1356972"/>
            <a:ext cx="3049233" cy="615553"/>
          </a:xfrm>
          <a:prstGeom prst="rect">
            <a:avLst/>
          </a:prstGeom>
          <a:noFill/>
        </p:spPr>
        <p:txBody>
          <a:bodyPr wrap="none" rtlCol="0">
            <a:spAutoFit/>
          </a:bodyPr>
          <a:lstStyle/>
          <a:p>
            <a:r>
              <a:rPr lang="en-US" dirty="0"/>
              <a:t>Level 0 (“no reasoning”)</a:t>
            </a:r>
          </a:p>
          <a:p>
            <a:r>
              <a:rPr lang="en-US" dirty="0"/>
              <a:t>ra</a:t>
            </a:r>
            <a:r>
              <a:rPr lang="en-US" dirty="0">
                <a:latin typeface="+mj-lt"/>
              </a:rPr>
              <a:t>ndom</a:t>
            </a:r>
            <a:r>
              <a:rPr lang="en-US" dirty="0"/>
              <a:t> guess or simple rules</a:t>
            </a:r>
          </a:p>
        </p:txBody>
      </p:sp>
      <mc:AlternateContent xmlns:mc="http://schemas.openxmlformats.org/markup-compatibility/2006" xmlns:a14="http://schemas.microsoft.com/office/drawing/2010/main">
        <mc:Choice Requires="a14">
          <p:sp>
            <p:nvSpPr>
              <p:cNvPr id="9" name="Textfeld 8">
                <a:extLst>
                  <a:ext uri="{FF2B5EF4-FFF2-40B4-BE49-F238E27FC236}">
                    <a16:creationId xmlns:a16="http://schemas.microsoft.com/office/drawing/2014/main" id="{BDFF5AEF-2772-544D-9967-A2B5385CFFF6}"/>
                  </a:ext>
                </a:extLst>
              </p:cNvPr>
              <p:cNvSpPr txBox="1"/>
              <p:nvPr/>
            </p:nvSpPr>
            <p:spPr>
              <a:xfrm>
                <a:off x="1060723" y="2286232"/>
                <a:ext cx="4160113" cy="725199"/>
              </a:xfrm>
              <a:prstGeom prst="rect">
                <a:avLst/>
              </a:prstGeom>
              <a:noFill/>
            </p:spPr>
            <p:txBody>
              <a:bodyPr wrap="none" rtlCol="0">
                <a:spAutoFit/>
              </a:bodyPr>
              <a:lstStyle/>
              <a:p>
                <a:r>
                  <a:rPr lang="en-US" dirty="0"/>
                  <a:t>Level 1 reacts to base strategy at level 0</a:t>
                </a:r>
              </a:p>
              <a:p>
                <a:r>
                  <a:rPr lang="en-US" dirty="0"/>
                  <a:t>Guesses  </a:t>
                </a:r>
                <a14:m>
                  <m:oMath xmlns:m="http://schemas.openxmlformats.org/officeDocument/2006/math">
                    <m:f>
                      <m:fPr>
                        <m:ctrlPr>
                          <a:rPr lang="fi-FI" i="1" smtClean="0">
                            <a:latin typeface="Cambria Math" panose="02040503050406030204" pitchFamily="18" charset="0"/>
                          </a:rPr>
                        </m:ctrlPr>
                      </m:fPr>
                      <m:num>
                        <m:r>
                          <a:rPr lang="de-CH" b="0" i="1" smtClean="0">
                            <a:latin typeface="Cambria Math" charset="0"/>
                          </a:rPr>
                          <m:t>2</m:t>
                        </m:r>
                      </m:num>
                      <m:den>
                        <m:r>
                          <a:rPr lang="de-CH" b="0" i="1" smtClean="0">
                            <a:latin typeface="Cambria Math" charset="0"/>
                          </a:rPr>
                          <m:t>3</m:t>
                        </m:r>
                      </m:den>
                    </m:f>
                    <m:r>
                      <a:rPr lang="de-CH" b="0" i="1" smtClean="0">
                        <a:latin typeface="Cambria Math" charset="0"/>
                      </a:rPr>
                      <m:t> </m:t>
                    </m:r>
                  </m:oMath>
                </a14:m>
                <a:r>
                  <a:rPr lang="en-US" dirty="0"/>
                  <a:t>of </a:t>
                </a:r>
                <a14:m>
                  <m:oMath xmlns:m="http://schemas.openxmlformats.org/officeDocument/2006/math">
                    <m:r>
                      <a:rPr lang="de-CH" b="0" i="0" smtClean="0">
                        <a:latin typeface="Cambria Math" charset="0"/>
                      </a:rPr>
                      <m:t>50=33 </m:t>
                    </m:r>
                  </m:oMath>
                </a14:m>
                <a:r>
                  <a:rPr lang="en-US" dirty="0"/>
                  <a:t> </a:t>
                </a:r>
              </a:p>
            </p:txBody>
          </p:sp>
        </mc:Choice>
        <mc:Fallback xmlns="">
          <p:sp>
            <p:nvSpPr>
              <p:cNvPr id="9" name="Textfeld 8">
                <a:extLst>
                  <a:ext uri="{FF2B5EF4-FFF2-40B4-BE49-F238E27FC236}">
                    <a16:creationId xmlns:a16="http://schemas.microsoft.com/office/drawing/2014/main" id="{BDFF5AEF-2772-544D-9967-A2B5385CFFF6}"/>
                  </a:ext>
                </a:extLst>
              </p:cNvPr>
              <p:cNvSpPr txBox="1">
                <a:spLocks noRot="1" noChangeAspect="1" noMove="1" noResize="1" noEditPoints="1" noAdjustHandles="1" noChangeArrowheads="1" noChangeShapeType="1" noTextEdit="1"/>
              </p:cNvSpPr>
              <p:nvPr/>
            </p:nvSpPr>
            <p:spPr>
              <a:xfrm>
                <a:off x="1060723" y="2286232"/>
                <a:ext cx="4160113" cy="725199"/>
              </a:xfrm>
              <a:prstGeom prst="rect">
                <a:avLst/>
              </a:prstGeom>
              <a:blipFill>
                <a:blip r:embed="rId6"/>
                <a:stretch>
                  <a:fillRect l="-1223" t="-3509" b="-3509"/>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 name="Textfeld 9">
                <a:extLst>
                  <a:ext uri="{FF2B5EF4-FFF2-40B4-BE49-F238E27FC236}">
                    <a16:creationId xmlns:a16="http://schemas.microsoft.com/office/drawing/2014/main" id="{FE8A844E-B050-7E4F-9F45-CB0791129D2D}"/>
                  </a:ext>
                </a:extLst>
              </p:cNvPr>
              <p:cNvSpPr txBox="1"/>
              <p:nvPr/>
            </p:nvSpPr>
            <p:spPr>
              <a:xfrm>
                <a:off x="1068607" y="3437654"/>
                <a:ext cx="3383855" cy="725199"/>
              </a:xfrm>
              <a:prstGeom prst="rect">
                <a:avLst/>
              </a:prstGeom>
              <a:noFill/>
            </p:spPr>
            <p:txBody>
              <a:bodyPr wrap="square" rtlCol="0">
                <a:spAutoFit/>
              </a:bodyPr>
              <a:lstStyle/>
              <a:p>
                <a:r>
                  <a:rPr lang="en-US" dirty="0"/>
                  <a:t>Level 2 reacts to level 1</a:t>
                </a:r>
              </a:p>
              <a:p>
                <a:r>
                  <a:rPr lang="en-US" dirty="0"/>
                  <a:t>Guesses </a:t>
                </a:r>
                <a14:m>
                  <m:oMath xmlns:m="http://schemas.openxmlformats.org/officeDocument/2006/math">
                    <m:f>
                      <m:fPr>
                        <m:ctrlPr>
                          <a:rPr lang="fi-FI" i="1">
                            <a:latin typeface="Cambria Math" panose="02040503050406030204" pitchFamily="18" charset="0"/>
                          </a:rPr>
                        </m:ctrlPr>
                      </m:fPr>
                      <m:num>
                        <m:r>
                          <a:rPr lang="de-CH" i="1">
                            <a:latin typeface="Cambria Math" charset="0"/>
                          </a:rPr>
                          <m:t>2</m:t>
                        </m:r>
                      </m:num>
                      <m:den>
                        <m:r>
                          <a:rPr lang="de-CH" i="1">
                            <a:latin typeface="Cambria Math" charset="0"/>
                          </a:rPr>
                          <m:t>3</m:t>
                        </m:r>
                      </m:den>
                    </m:f>
                  </m:oMath>
                </a14:m>
                <a:r>
                  <a:rPr lang="en-US" dirty="0"/>
                  <a:t> of </a:t>
                </a:r>
                <a14:m>
                  <m:oMath xmlns:m="http://schemas.openxmlformats.org/officeDocument/2006/math">
                    <m:f>
                      <m:fPr>
                        <m:ctrlPr>
                          <a:rPr lang="fi-FI" i="1">
                            <a:latin typeface="Cambria Math" panose="02040503050406030204" pitchFamily="18" charset="0"/>
                          </a:rPr>
                        </m:ctrlPr>
                      </m:fPr>
                      <m:num>
                        <m:r>
                          <a:rPr lang="de-CH" i="1">
                            <a:latin typeface="Cambria Math" charset="0"/>
                          </a:rPr>
                          <m:t>2</m:t>
                        </m:r>
                      </m:num>
                      <m:den>
                        <m:r>
                          <a:rPr lang="de-CH" i="1">
                            <a:latin typeface="Cambria Math" charset="0"/>
                          </a:rPr>
                          <m:t>3</m:t>
                        </m:r>
                      </m:den>
                    </m:f>
                    <m:r>
                      <a:rPr lang="de-CH" i="1">
                        <a:latin typeface="Cambria Math" charset="0"/>
                      </a:rPr>
                      <m:t> </m:t>
                    </m:r>
                  </m:oMath>
                </a14:m>
                <a:r>
                  <a:rPr lang="en-US" dirty="0"/>
                  <a:t>of </a:t>
                </a:r>
                <a14:m>
                  <m:oMath xmlns:m="http://schemas.openxmlformats.org/officeDocument/2006/math">
                    <m:r>
                      <a:rPr lang="de-CH">
                        <a:latin typeface="Cambria Math" charset="0"/>
                      </a:rPr>
                      <m:t>50</m:t>
                    </m:r>
                    <m:r>
                      <a:rPr lang="de-CH" b="0" i="0" smtClean="0">
                        <a:latin typeface="Cambria Math" charset="0"/>
                      </a:rPr>
                      <m:t>=22</m:t>
                    </m:r>
                  </m:oMath>
                </a14:m>
                <a:r>
                  <a:rPr lang="en-US" dirty="0"/>
                  <a:t> </a:t>
                </a:r>
              </a:p>
            </p:txBody>
          </p:sp>
        </mc:Choice>
        <mc:Fallback xmlns="">
          <p:sp>
            <p:nvSpPr>
              <p:cNvPr id="10" name="Textfeld 9">
                <a:extLst>
                  <a:ext uri="{FF2B5EF4-FFF2-40B4-BE49-F238E27FC236}">
                    <a16:creationId xmlns:a16="http://schemas.microsoft.com/office/drawing/2014/main" id="{FE8A844E-B050-7E4F-9F45-CB0791129D2D}"/>
                  </a:ext>
                </a:extLst>
              </p:cNvPr>
              <p:cNvSpPr txBox="1">
                <a:spLocks noRot="1" noChangeAspect="1" noMove="1" noResize="1" noEditPoints="1" noAdjustHandles="1" noChangeArrowheads="1" noChangeShapeType="1" noTextEdit="1"/>
              </p:cNvSpPr>
              <p:nvPr/>
            </p:nvSpPr>
            <p:spPr>
              <a:xfrm>
                <a:off x="1068607" y="3437654"/>
                <a:ext cx="3383855" cy="725199"/>
              </a:xfrm>
              <a:prstGeom prst="rect">
                <a:avLst/>
              </a:prstGeom>
              <a:blipFill>
                <a:blip r:embed="rId7"/>
                <a:stretch>
                  <a:fillRect l="-1124" t="-1724" b="-1724"/>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Textfeld 10">
                <a:extLst>
                  <a:ext uri="{FF2B5EF4-FFF2-40B4-BE49-F238E27FC236}">
                    <a16:creationId xmlns:a16="http://schemas.microsoft.com/office/drawing/2014/main" id="{AE616DD5-A90B-1446-A28A-0032B17E680E}"/>
                  </a:ext>
                </a:extLst>
              </p:cNvPr>
              <p:cNvSpPr txBox="1"/>
              <p:nvPr/>
            </p:nvSpPr>
            <p:spPr>
              <a:xfrm>
                <a:off x="1107079" y="4704041"/>
                <a:ext cx="4135043" cy="756938"/>
              </a:xfrm>
              <a:prstGeom prst="rect">
                <a:avLst/>
              </a:prstGeom>
              <a:noFill/>
            </p:spPr>
            <p:txBody>
              <a:bodyPr wrap="none" rtlCol="0">
                <a:spAutoFit/>
              </a:bodyPr>
              <a:lstStyle/>
              <a:p>
                <a:r>
                  <a:rPr lang="en-US" dirty="0"/>
                  <a:t>Level k reacts to level k-1</a:t>
                </a:r>
              </a:p>
              <a:p>
                <a:r>
                  <a:rPr lang="en-US" dirty="0"/>
                  <a:t>Guesses </a:t>
                </a:r>
                <a14:m>
                  <m:oMath xmlns:m="http://schemas.openxmlformats.org/officeDocument/2006/math">
                    <m:sSup>
                      <m:sSupPr>
                        <m:ctrlPr>
                          <a:rPr lang="de-CH" i="1" smtClean="0">
                            <a:latin typeface="Cambria Math" panose="02040503050406030204" pitchFamily="18" charset="0"/>
                          </a:rPr>
                        </m:ctrlPr>
                      </m:sSupPr>
                      <m:e>
                        <m:r>
                          <a:rPr lang="de-CH" b="0" i="1" smtClean="0">
                            <a:latin typeface="Cambria Math" charset="0"/>
                          </a:rPr>
                          <m:t>(</m:t>
                        </m:r>
                        <m:f>
                          <m:fPr>
                            <m:type m:val="skw"/>
                            <m:ctrlPr>
                              <a:rPr lang="de-CH" i="1" smtClean="0">
                                <a:latin typeface="Cambria Math" panose="02040503050406030204" pitchFamily="18" charset="0"/>
                              </a:rPr>
                            </m:ctrlPr>
                          </m:fPr>
                          <m:num>
                            <m:r>
                              <a:rPr lang="de-CH" b="0" i="1" smtClean="0">
                                <a:latin typeface="Cambria Math" charset="0"/>
                              </a:rPr>
                              <m:t>2</m:t>
                            </m:r>
                          </m:num>
                          <m:den>
                            <m:r>
                              <a:rPr lang="de-CH" b="0" i="1" smtClean="0">
                                <a:latin typeface="Cambria Math" charset="0"/>
                              </a:rPr>
                              <m:t>3</m:t>
                            </m:r>
                          </m:den>
                        </m:f>
                        <m:r>
                          <a:rPr lang="de-CH" b="0" i="1" smtClean="0">
                            <a:latin typeface="Cambria Math" charset="0"/>
                          </a:rPr>
                          <m:t>)</m:t>
                        </m:r>
                      </m:e>
                      <m:sup>
                        <m:r>
                          <a:rPr lang="de-CH" b="0" i="1" smtClean="0">
                            <a:latin typeface="Cambria Math" charset="0"/>
                          </a:rPr>
                          <m:t>𝑘</m:t>
                        </m:r>
                      </m:sup>
                    </m:sSup>
                    <m:groupChr>
                      <m:groupChrPr>
                        <m:chr m:val="→"/>
                        <m:vertJc m:val="bot"/>
                        <m:ctrlPr>
                          <a:rPr lang="de-CH" i="1" smtClean="0">
                            <a:latin typeface="Cambria Math" panose="02040503050406030204" pitchFamily="18" charset="0"/>
                          </a:rPr>
                        </m:ctrlPr>
                      </m:groupChrPr>
                      <m:e>
                        <m:r>
                          <m:rPr>
                            <m:nor/>
                          </m:rPr>
                          <a:rPr lang="de-CH" b="0" i="0" smtClean="0">
                            <a:latin typeface="Cambria Math" charset="0"/>
                          </a:rPr>
                          <m:t>k</m:t>
                        </m:r>
                        <m:r>
                          <a:rPr lang="de-CH" i="1">
                            <a:latin typeface="Cambria Math" charset="0"/>
                            <a:ea typeface="Cambria Math" charset="0"/>
                            <a:cs typeface="Cambria Math" charset="0"/>
                          </a:rPr>
                          <m:t>→</m:t>
                        </m:r>
                        <m:r>
                          <a:rPr lang="de-CH" b="0" i="1" smtClean="0">
                            <a:latin typeface="Cambria Math" charset="0"/>
                          </a:rPr>
                          <m:t> </m:t>
                        </m:r>
                        <m:r>
                          <a:rPr lang="de-CH" b="0" i="1" smtClean="0">
                            <a:latin typeface="Cambria Math" charset="0"/>
                            <a:ea typeface="Cambria Math" charset="0"/>
                            <a:cs typeface="Cambria Math" charset="0"/>
                          </a:rPr>
                          <m:t>∞</m:t>
                        </m:r>
                      </m:e>
                    </m:groupChr>
                    <m:r>
                      <a:rPr lang="de-CH" b="0" i="1" smtClean="0">
                        <a:latin typeface="Cambria Math" charset="0"/>
                      </a:rPr>
                      <m:t>0</m:t>
                    </m:r>
                  </m:oMath>
                </a14:m>
                <a:r>
                  <a:rPr lang="en-US" dirty="0"/>
                  <a:t> (Iterated best reply</a:t>
                </a:r>
              </a:p>
            </p:txBody>
          </p:sp>
        </mc:Choice>
        <mc:Fallback xmlns="">
          <p:sp>
            <p:nvSpPr>
              <p:cNvPr id="11" name="Textfeld 10">
                <a:extLst>
                  <a:ext uri="{FF2B5EF4-FFF2-40B4-BE49-F238E27FC236}">
                    <a16:creationId xmlns:a16="http://schemas.microsoft.com/office/drawing/2014/main" id="{AE616DD5-A90B-1446-A28A-0032B17E680E}"/>
                  </a:ext>
                </a:extLst>
              </p:cNvPr>
              <p:cNvSpPr txBox="1">
                <a:spLocks noRot="1" noChangeAspect="1" noMove="1" noResize="1" noEditPoints="1" noAdjustHandles="1" noChangeArrowheads="1" noChangeShapeType="1" noTextEdit="1"/>
              </p:cNvSpPr>
              <p:nvPr/>
            </p:nvSpPr>
            <p:spPr>
              <a:xfrm>
                <a:off x="1107079" y="4704041"/>
                <a:ext cx="4135043" cy="756938"/>
              </a:xfrm>
              <a:prstGeom prst="rect">
                <a:avLst/>
              </a:prstGeom>
              <a:blipFill>
                <a:blip r:embed="rId8"/>
                <a:stretch>
                  <a:fillRect l="-612" t="-1639" b="-77049"/>
                </a:stretch>
              </a:blipFill>
            </p:spPr>
            <p:txBody>
              <a:bodyPr/>
              <a:lstStyle/>
              <a:p>
                <a:r>
                  <a:rPr lang="de-DE">
                    <a:noFill/>
                  </a:rPr>
                  <a:t> </a:t>
                </a:r>
              </a:p>
            </p:txBody>
          </p:sp>
        </mc:Fallback>
      </mc:AlternateContent>
      <p:cxnSp>
        <p:nvCxnSpPr>
          <p:cNvPr id="12" name="Gerade Verbindung 11">
            <a:extLst>
              <a:ext uri="{FF2B5EF4-FFF2-40B4-BE49-F238E27FC236}">
                <a16:creationId xmlns:a16="http://schemas.microsoft.com/office/drawing/2014/main" id="{F4E12C98-77A3-734B-90D4-F99FC64AB53B}"/>
              </a:ext>
            </a:extLst>
          </p:cNvPr>
          <p:cNvCxnSpPr>
            <a:stCxn id="8" idx="2"/>
          </p:cNvCxnSpPr>
          <p:nvPr/>
        </p:nvCxnSpPr>
        <p:spPr bwMode="auto">
          <a:xfrm flipH="1">
            <a:off x="2631695" y="1972525"/>
            <a:ext cx="1" cy="40020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3" name="Gerade Verbindung 12">
            <a:extLst>
              <a:ext uri="{FF2B5EF4-FFF2-40B4-BE49-F238E27FC236}">
                <a16:creationId xmlns:a16="http://schemas.microsoft.com/office/drawing/2014/main" id="{CEEA1A72-AF55-AA4B-9A61-915458236B8A}"/>
              </a:ext>
            </a:extLst>
          </p:cNvPr>
          <p:cNvCxnSpPr/>
          <p:nvPr/>
        </p:nvCxnSpPr>
        <p:spPr bwMode="auto">
          <a:xfrm flipH="1">
            <a:off x="2611164" y="2992776"/>
            <a:ext cx="1" cy="40020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4" name="Gerade Verbindung 13">
            <a:extLst>
              <a:ext uri="{FF2B5EF4-FFF2-40B4-BE49-F238E27FC236}">
                <a16:creationId xmlns:a16="http://schemas.microsoft.com/office/drawing/2014/main" id="{15AED3B7-AF97-204E-89A6-DB11E0B455CD}"/>
              </a:ext>
            </a:extLst>
          </p:cNvPr>
          <p:cNvCxnSpPr/>
          <p:nvPr/>
        </p:nvCxnSpPr>
        <p:spPr bwMode="auto">
          <a:xfrm flipH="1">
            <a:off x="2573953" y="4210284"/>
            <a:ext cx="1" cy="14830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cxnSp>
        <p:nvCxnSpPr>
          <p:cNvPr id="15" name="Gerade Verbindung 14">
            <a:extLst>
              <a:ext uri="{FF2B5EF4-FFF2-40B4-BE49-F238E27FC236}">
                <a16:creationId xmlns:a16="http://schemas.microsoft.com/office/drawing/2014/main" id="{CF944D5C-0472-F241-83ED-9B6963AE5E1D}"/>
              </a:ext>
            </a:extLst>
          </p:cNvPr>
          <p:cNvCxnSpPr/>
          <p:nvPr/>
        </p:nvCxnSpPr>
        <p:spPr bwMode="auto">
          <a:xfrm flipH="1">
            <a:off x="2573952" y="4521022"/>
            <a:ext cx="1" cy="14830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cxnSp>
      <p:sp>
        <p:nvSpPr>
          <p:cNvPr id="16" name="Textfeld 15">
            <a:extLst>
              <a:ext uri="{FF2B5EF4-FFF2-40B4-BE49-F238E27FC236}">
                <a16:creationId xmlns:a16="http://schemas.microsoft.com/office/drawing/2014/main" id="{099DDEBE-430F-1A4B-A986-448E075EA35A}"/>
              </a:ext>
            </a:extLst>
          </p:cNvPr>
          <p:cNvSpPr txBox="1"/>
          <p:nvPr/>
        </p:nvSpPr>
        <p:spPr>
          <a:xfrm>
            <a:off x="2372615" y="4202794"/>
            <a:ext cx="402674" cy="353943"/>
          </a:xfrm>
          <a:prstGeom prst="rect">
            <a:avLst/>
          </a:prstGeom>
          <a:noFill/>
        </p:spPr>
        <p:txBody>
          <a:bodyPr wrap="none" rtlCol="0">
            <a:spAutoFit/>
          </a:bodyPr>
          <a:lstStyle/>
          <a:p>
            <a:r>
              <a:rPr lang="is-IS"/>
              <a:t>…</a:t>
            </a:r>
            <a:endParaRPr lang="de-DE" dirty="0"/>
          </a:p>
        </p:txBody>
      </p:sp>
      <p:sp>
        <p:nvSpPr>
          <p:cNvPr id="18" name="Textfeld 17">
            <a:extLst>
              <a:ext uri="{FF2B5EF4-FFF2-40B4-BE49-F238E27FC236}">
                <a16:creationId xmlns:a16="http://schemas.microsoft.com/office/drawing/2014/main" id="{DF32CBC9-332D-7A40-8568-DE61183B3190}"/>
              </a:ext>
            </a:extLst>
          </p:cNvPr>
          <p:cNvSpPr txBox="1"/>
          <p:nvPr/>
        </p:nvSpPr>
        <p:spPr>
          <a:xfrm>
            <a:off x="1060723" y="5805264"/>
            <a:ext cx="4766048" cy="707886"/>
          </a:xfrm>
          <a:prstGeom prst="rect">
            <a:avLst/>
          </a:prstGeom>
          <a:noFill/>
        </p:spPr>
        <p:txBody>
          <a:bodyPr wrap="none" rtlCol="0">
            <a:spAutoFit/>
          </a:bodyPr>
          <a:lstStyle/>
          <a:p>
            <a:r>
              <a:rPr lang="en-US" sz="2000" b="1" dirty="0"/>
              <a:t>Hence, the Nash equilibrium will be 0.</a:t>
            </a:r>
          </a:p>
          <a:p>
            <a:r>
              <a:rPr lang="en-US" sz="2000" b="1" dirty="0"/>
              <a:t>But is it also a good pick?</a:t>
            </a:r>
          </a:p>
        </p:txBody>
      </p:sp>
    </p:spTree>
    <p:extLst>
      <p:ext uri="{BB962C8B-B14F-4D97-AF65-F5344CB8AC3E}">
        <p14:creationId xmlns:p14="http://schemas.microsoft.com/office/powerpoint/2010/main" val="3251313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15DF1C-5DB1-EE4A-B452-360ACD1EE0FA}"/>
              </a:ext>
            </a:extLst>
          </p:cNvPr>
          <p:cNvSpPr>
            <a:spLocks noGrp="1"/>
          </p:cNvSpPr>
          <p:nvPr>
            <p:ph type="title"/>
          </p:nvPr>
        </p:nvSpPr>
        <p:spPr/>
        <p:txBody>
          <a:bodyPr/>
          <a:lstStyle/>
          <a:p>
            <a:r>
              <a:rPr lang="en-US" dirty="0"/>
              <a:t>Let’s do it again! </a:t>
            </a:r>
          </a:p>
        </p:txBody>
      </p:sp>
      <p:sp>
        <p:nvSpPr>
          <p:cNvPr id="5" name="Inhaltsplatzhalter 2">
            <a:extLst>
              <a:ext uri="{FF2B5EF4-FFF2-40B4-BE49-F238E27FC236}">
                <a16:creationId xmlns:a16="http://schemas.microsoft.com/office/drawing/2014/main" id="{4C747C95-08C9-7D4E-838B-EF4E3475142B}"/>
              </a:ext>
            </a:extLst>
          </p:cNvPr>
          <p:cNvSpPr>
            <a:spLocks noGrp="1"/>
          </p:cNvSpPr>
          <p:nvPr>
            <p:ph idx="1"/>
          </p:nvPr>
        </p:nvSpPr>
        <p:spPr/>
        <p:txBody>
          <a:bodyPr/>
          <a:lstStyle/>
          <a:p>
            <a:r>
              <a:rPr lang="en-US" dirty="0"/>
              <a:t>Each student chooses a number between 0 and 100.</a:t>
            </a:r>
          </a:p>
          <a:p>
            <a:r>
              <a:rPr lang="en-US" dirty="0"/>
              <a:t>The student, whose number is closest to 2/3 of the mean of the numbers of all students, wins.</a:t>
            </a:r>
          </a:p>
          <a:p>
            <a:endParaRPr lang="en-US" dirty="0"/>
          </a:p>
          <a:p>
            <a:endParaRPr lang="en-US" dirty="0"/>
          </a:p>
        </p:txBody>
      </p:sp>
      <p:sp>
        <p:nvSpPr>
          <p:cNvPr id="4" name="Foliennummernplatzhalter 3">
            <a:extLst>
              <a:ext uri="{FF2B5EF4-FFF2-40B4-BE49-F238E27FC236}">
                <a16:creationId xmlns:a16="http://schemas.microsoft.com/office/drawing/2014/main" id="{79B4A73F-BCFD-124C-9BE8-E6D7D2E6C461}"/>
              </a:ext>
            </a:extLst>
          </p:cNvPr>
          <p:cNvSpPr>
            <a:spLocks noGrp="1"/>
          </p:cNvSpPr>
          <p:nvPr>
            <p:ph type="sldNum" sz="quarter" idx="12"/>
          </p:nvPr>
        </p:nvSpPr>
        <p:spPr/>
        <p:txBody>
          <a:bodyPr/>
          <a:lstStyle/>
          <a:p>
            <a:r>
              <a:rPr lang="en-US"/>
              <a:t>Page </a:t>
            </a:r>
            <a:fld id="{9D46F3A4-F478-9440-BC8E-B732027F4C86}" type="slidenum">
              <a:rPr lang="en-US" smtClean="0"/>
              <a:pPr/>
              <a:t>13</a:t>
            </a:fld>
            <a:endParaRPr lang="en-US" dirty="0"/>
          </a:p>
        </p:txBody>
      </p:sp>
    </p:spTree>
    <p:extLst>
      <p:ext uri="{BB962C8B-B14F-4D97-AF65-F5344CB8AC3E}">
        <p14:creationId xmlns:p14="http://schemas.microsoft.com/office/powerpoint/2010/main" val="3901204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dirty="0">
              <a:ln>
                <a:noFill/>
              </a:ln>
              <a:solidFill>
                <a:srgbClr val="FF0000"/>
              </a:solidFill>
              <a:effectLst/>
              <a:latin typeface="Arial" charset="0"/>
              <a:ea typeface="ＭＳ Ｐゴシック" charset="0"/>
              <a:cs typeface="Arial" charset="0"/>
            </a:endParaRPr>
          </a:p>
        </p:txBody>
      </p:sp>
      <p:pic>
        <p:nvPicPr>
          <p:cNvPr id="8" name="Grafik 7">
            <a:extLst>
              <a:ext uri="{FF2B5EF4-FFF2-40B4-BE49-F238E27FC236}">
                <a16:creationId xmlns:a16="http://schemas.microsoft.com/office/drawing/2014/main" id="{097CB3B6-0A88-6E4B-973C-B75BC7BCEEA9}"/>
              </a:ext>
            </a:extLst>
          </p:cNvPr>
          <p:cNvPicPr>
            <a:picLocks noChangeAspect="1"/>
          </p:cNvPicPr>
          <p:nvPr/>
        </p:nvPicPr>
        <p:blipFill>
          <a:blip r:embed="rId3"/>
          <a:stretch>
            <a:fillRect/>
          </a:stretch>
        </p:blipFill>
        <p:spPr>
          <a:xfrm>
            <a:off x="0" y="931734"/>
            <a:ext cx="9144000" cy="4994531"/>
          </a:xfrm>
          <a:prstGeom prst="rect">
            <a:avLst/>
          </a:prstGeom>
        </p:spPr>
      </p:pic>
      <p:sp>
        <p:nvSpPr>
          <p:cNvPr id="2" name="Rechteck 1">
            <a:extLst>
              <a:ext uri="{FF2B5EF4-FFF2-40B4-BE49-F238E27FC236}">
                <a16:creationId xmlns:a16="http://schemas.microsoft.com/office/drawing/2014/main" id="{274E85B5-1B06-B645-8185-C7AE3B6EE997}"/>
              </a:ext>
            </a:extLst>
          </p:cNvPr>
          <p:cNvSpPr/>
          <p:nvPr/>
        </p:nvSpPr>
        <p:spPr>
          <a:xfrm>
            <a:off x="179512" y="6093296"/>
            <a:ext cx="8712968" cy="553998"/>
          </a:xfrm>
          <a:prstGeom prst="rect">
            <a:avLst/>
          </a:prstGeom>
        </p:spPr>
        <p:txBody>
          <a:bodyPr wrap="square">
            <a:spAutoFit/>
          </a:bodyPr>
          <a:lstStyle/>
          <a:p>
            <a:r>
              <a:rPr lang="de-CH" sz="1500" dirty="0">
                <a:solidFill>
                  <a:srgbClr val="222222"/>
                </a:solidFill>
                <a:latin typeface="Arial" panose="020B0604020202020204" pitchFamily="34" charset="0"/>
              </a:rPr>
              <a:t>Diekmann, Andreas. "Rational </a:t>
            </a:r>
            <a:r>
              <a:rPr lang="de-CH" sz="1500" dirty="0" err="1">
                <a:solidFill>
                  <a:srgbClr val="222222"/>
                </a:solidFill>
                <a:latin typeface="Arial" panose="020B0604020202020204" pitchFamily="34" charset="0"/>
              </a:rPr>
              <a:t>choice</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evolution</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and</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the</a:t>
            </a:r>
            <a:r>
              <a:rPr lang="de-CH" sz="1500" dirty="0">
                <a:solidFill>
                  <a:srgbClr val="222222"/>
                </a:solidFill>
                <a:latin typeface="Arial" panose="020B0604020202020204" pitchFamily="34" charset="0"/>
              </a:rPr>
              <a:t> “Beauty Contest”." </a:t>
            </a:r>
            <a:r>
              <a:rPr lang="de-CH" sz="1500" i="1" dirty="0">
                <a:solidFill>
                  <a:srgbClr val="222222"/>
                </a:solidFill>
                <a:latin typeface="Arial" panose="020B0604020202020204" pitchFamily="34" charset="0"/>
              </a:rPr>
              <a:t>Raymond </a:t>
            </a:r>
            <a:r>
              <a:rPr lang="de-CH" sz="1500" i="1" dirty="0" err="1">
                <a:solidFill>
                  <a:srgbClr val="222222"/>
                </a:solidFill>
                <a:latin typeface="Arial" panose="020B0604020202020204" pitchFamily="34" charset="0"/>
              </a:rPr>
              <a:t>Boudon</a:t>
            </a:r>
            <a:r>
              <a:rPr lang="de-CH" sz="1500" i="1" dirty="0">
                <a:solidFill>
                  <a:srgbClr val="222222"/>
                </a:solidFill>
                <a:latin typeface="Arial" panose="020B0604020202020204" pitchFamily="34" charset="0"/>
              </a:rPr>
              <a:t>. A Life in </a:t>
            </a:r>
            <a:r>
              <a:rPr lang="de-CH" sz="1500" i="1" dirty="0" err="1">
                <a:solidFill>
                  <a:srgbClr val="222222"/>
                </a:solidFill>
                <a:latin typeface="Arial" panose="020B0604020202020204" pitchFamily="34" charset="0"/>
              </a:rPr>
              <a:t>Sociology</a:t>
            </a:r>
            <a:r>
              <a:rPr lang="de-CH" sz="1500" i="1" dirty="0">
                <a:solidFill>
                  <a:srgbClr val="222222"/>
                </a:solidFill>
                <a:latin typeface="Arial" panose="020B0604020202020204" pitchFamily="34" charset="0"/>
              </a:rPr>
              <a:t>. Oxford: </a:t>
            </a:r>
            <a:r>
              <a:rPr lang="de-CH" sz="1500" i="1" dirty="0" err="1">
                <a:solidFill>
                  <a:srgbClr val="222222"/>
                </a:solidFill>
                <a:latin typeface="Arial" panose="020B0604020202020204" pitchFamily="34" charset="0"/>
              </a:rPr>
              <a:t>Bardwell</a:t>
            </a:r>
            <a:r>
              <a:rPr lang="de-CH" sz="1500" dirty="0">
                <a:solidFill>
                  <a:srgbClr val="222222"/>
                </a:solidFill>
                <a:latin typeface="Arial" panose="020B0604020202020204" pitchFamily="34" charset="0"/>
              </a:rPr>
              <a:t> (2009), p,.8 ff.</a:t>
            </a:r>
            <a:endParaRPr lang="en-US" sz="1500" dirty="0"/>
          </a:p>
        </p:txBody>
      </p:sp>
      <p:cxnSp>
        <p:nvCxnSpPr>
          <p:cNvPr id="5" name="Gerade Verbindung 4">
            <a:extLst>
              <a:ext uri="{FF2B5EF4-FFF2-40B4-BE49-F238E27FC236}">
                <a16:creationId xmlns:a16="http://schemas.microsoft.com/office/drawing/2014/main" id="{115BC69A-6953-2B41-8941-FDC0CE6EB669}"/>
              </a:ext>
            </a:extLst>
          </p:cNvPr>
          <p:cNvCxnSpPr>
            <a:cxnSpLocks/>
          </p:cNvCxnSpPr>
          <p:nvPr/>
        </p:nvCxnSpPr>
        <p:spPr bwMode="auto">
          <a:xfrm>
            <a:off x="4860032"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Gerade Verbindung 6">
            <a:extLst>
              <a:ext uri="{FF2B5EF4-FFF2-40B4-BE49-F238E27FC236}">
                <a16:creationId xmlns:a16="http://schemas.microsoft.com/office/drawing/2014/main" id="{8632ED08-91DB-9742-93E9-3511E9D25B6C}"/>
              </a:ext>
            </a:extLst>
          </p:cNvPr>
          <p:cNvCxnSpPr>
            <a:cxnSpLocks/>
          </p:cNvCxnSpPr>
          <p:nvPr/>
        </p:nvCxnSpPr>
        <p:spPr bwMode="auto">
          <a:xfrm>
            <a:off x="2627784"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8">
            <a:extLst>
              <a:ext uri="{FF2B5EF4-FFF2-40B4-BE49-F238E27FC236}">
                <a16:creationId xmlns:a16="http://schemas.microsoft.com/office/drawing/2014/main" id="{B9703A39-5A89-4E40-ABC5-014EFE27FCAF}"/>
              </a:ext>
            </a:extLst>
          </p:cNvPr>
          <p:cNvCxnSpPr>
            <a:cxnSpLocks/>
          </p:cNvCxnSpPr>
          <p:nvPr/>
        </p:nvCxnSpPr>
        <p:spPr bwMode="auto">
          <a:xfrm>
            <a:off x="212372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Gerade Verbindung 9">
            <a:extLst>
              <a:ext uri="{FF2B5EF4-FFF2-40B4-BE49-F238E27FC236}">
                <a16:creationId xmlns:a16="http://schemas.microsoft.com/office/drawing/2014/main" id="{4329A4E0-A388-E343-9452-CB95D6958ECC}"/>
              </a:ext>
            </a:extLst>
          </p:cNvPr>
          <p:cNvCxnSpPr>
            <a:cxnSpLocks/>
          </p:cNvCxnSpPr>
          <p:nvPr/>
        </p:nvCxnSpPr>
        <p:spPr bwMode="auto">
          <a:xfrm>
            <a:off x="176368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 name="Rechteck 3">
            <a:extLst>
              <a:ext uri="{FF2B5EF4-FFF2-40B4-BE49-F238E27FC236}">
                <a16:creationId xmlns:a16="http://schemas.microsoft.com/office/drawing/2014/main" id="{8036B13F-5B12-6647-8935-25A7926407A6}"/>
              </a:ext>
            </a:extLst>
          </p:cNvPr>
          <p:cNvSpPr/>
          <p:nvPr/>
        </p:nvSpPr>
        <p:spPr>
          <a:xfrm>
            <a:off x="4595800" y="2057268"/>
            <a:ext cx="614271" cy="369332"/>
          </a:xfrm>
          <a:prstGeom prst="rect">
            <a:avLst/>
          </a:prstGeom>
        </p:spPr>
        <p:txBody>
          <a:bodyPr wrap="none">
            <a:spAutoFit/>
          </a:bodyPr>
          <a:lstStyle/>
          <a:p>
            <a:r>
              <a:rPr lang="en-US" sz="1800" b="1" dirty="0">
                <a:solidFill>
                  <a:srgbClr val="FF0000"/>
                </a:solidFill>
              </a:rPr>
              <a:t>K=0</a:t>
            </a:r>
          </a:p>
        </p:txBody>
      </p:sp>
      <p:sp>
        <p:nvSpPr>
          <p:cNvPr id="11" name="Rechteck 10">
            <a:extLst>
              <a:ext uri="{FF2B5EF4-FFF2-40B4-BE49-F238E27FC236}">
                <a16:creationId xmlns:a16="http://schemas.microsoft.com/office/drawing/2014/main" id="{8C40F795-C258-9A4F-BD86-3238B7830903}"/>
              </a:ext>
            </a:extLst>
          </p:cNvPr>
          <p:cNvSpPr/>
          <p:nvPr/>
        </p:nvSpPr>
        <p:spPr>
          <a:xfrm>
            <a:off x="2320648" y="2083429"/>
            <a:ext cx="614271" cy="369332"/>
          </a:xfrm>
          <a:prstGeom prst="rect">
            <a:avLst/>
          </a:prstGeom>
        </p:spPr>
        <p:txBody>
          <a:bodyPr wrap="none">
            <a:spAutoFit/>
          </a:bodyPr>
          <a:lstStyle/>
          <a:p>
            <a:r>
              <a:rPr lang="en-US" sz="1800" b="1" dirty="0">
                <a:solidFill>
                  <a:srgbClr val="FF0000"/>
                </a:solidFill>
              </a:rPr>
              <a:t>K=1</a:t>
            </a:r>
          </a:p>
        </p:txBody>
      </p:sp>
      <p:sp>
        <p:nvSpPr>
          <p:cNvPr id="13" name="Rechteck 12">
            <a:extLst>
              <a:ext uri="{FF2B5EF4-FFF2-40B4-BE49-F238E27FC236}">
                <a16:creationId xmlns:a16="http://schemas.microsoft.com/office/drawing/2014/main" id="{525AB477-8C0B-E04C-A5E8-B96E727CB4A5}"/>
              </a:ext>
            </a:extLst>
          </p:cNvPr>
          <p:cNvSpPr/>
          <p:nvPr/>
        </p:nvSpPr>
        <p:spPr>
          <a:xfrm>
            <a:off x="1816592" y="2241934"/>
            <a:ext cx="614271" cy="369332"/>
          </a:xfrm>
          <a:prstGeom prst="rect">
            <a:avLst/>
          </a:prstGeom>
        </p:spPr>
        <p:txBody>
          <a:bodyPr wrap="none">
            <a:spAutoFit/>
          </a:bodyPr>
          <a:lstStyle/>
          <a:p>
            <a:r>
              <a:rPr lang="en-US" sz="1800" b="1" dirty="0">
                <a:solidFill>
                  <a:srgbClr val="FF0000"/>
                </a:solidFill>
              </a:rPr>
              <a:t>K=2</a:t>
            </a:r>
          </a:p>
        </p:txBody>
      </p:sp>
      <p:sp>
        <p:nvSpPr>
          <p:cNvPr id="15" name="Rechteck 14">
            <a:extLst>
              <a:ext uri="{FF2B5EF4-FFF2-40B4-BE49-F238E27FC236}">
                <a16:creationId xmlns:a16="http://schemas.microsoft.com/office/drawing/2014/main" id="{A4059BCA-48A2-804D-B9FC-62B15453D23F}"/>
              </a:ext>
            </a:extLst>
          </p:cNvPr>
          <p:cNvSpPr/>
          <p:nvPr/>
        </p:nvSpPr>
        <p:spPr>
          <a:xfrm>
            <a:off x="1454349" y="2456922"/>
            <a:ext cx="614271" cy="369332"/>
          </a:xfrm>
          <a:prstGeom prst="rect">
            <a:avLst/>
          </a:prstGeom>
        </p:spPr>
        <p:txBody>
          <a:bodyPr wrap="none">
            <a:spAutoFit/>
          </a:bodyPr>
          <a:lstStyle/>
          <a:p>
            <a:r>
              <a:rPr lang="en-US" sz="1800" b="1" dirty="0">
                <a:solidFill>
                  <a:srgbClr val="FF0000"/>
                </a:solidFill>
              </a:rPr>
              <a:t>K=3</a:t>
            </a:r>
          </a:p>
        </p:txBody>
      </p:sp>
      <p:sp>
        <p:nvSpPr>
          <p:cNvPr id="16" name="Titel 1">
            <a:extLst>
              <a:ext uri="{FF2B5EF4-FFF2-40B4-BE49-F238E27FC236}">
                <a16:creationId xmlns:a16="http://schemas.microsoft.com/office/drawing/2014/main" id="{42B0E78E-E106-A64D-995D-2A42A735C8F1}"/>
              </a:ext>
            </a:extLst>
          </p:cNvPr>
          <p:cNvSpPr>
            <a:spLocks noGrp="1"/>
          </p:cNvSpPr>
          <p:nvPr>
            <p:ph type="title"/>
          </p:nvPr>
        </p:nvSpPr>
        <p:spPr/>
        <p:txBody>
          <a:bodyPr/>
          <a:lstStyle/>
          <a:p>
            <a:r>
              <a:rPr lang="en-US" dirty="0"/>
              <a:t>Beliefs and learning</a:t>
            </a:r>
          </a:p>
        </p:txBody>
      </p:sp>
    </p:spTree>
    <p:extLst>
      <p:ext uri="{BB962C8B-B14F-4D97-AF65-F5344CB8AC3E}">
        <p14:creationId xmlns:p14="http://schemas.microsoft.com/office/powerpoint/2010/main" val="514460255"/>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pic>
        <p:nvPicPr>
          <p:cNvPr id="4" name="Grafik 3">
            <a:extLst>
              <a:ext uri="{FF2B5EF4-FFF2-40B4-BE49-F238E27FC236}">
                <a16:creationId xmlns:a16="http://schemas.microsoft.com/office/drawing/2014/main" id="{F99F6271-D04B-334F-A87F-656A7702B5D0}"/>
              </a:ext>
            </a:extLst>
          </p:cNvPr>
          <p:cNvPicPr>
            <a:picLocks noChangeAspect="1"/>
          </p:cNvPicPr>
          <p:nvPr/>
        </p:nvPicPr>
        <p:blipFill>
          <a:blip r:embed="rId3"/>
          <a:stretch>
            <a:fillRect/>
          </a:stretch>
        </p:blipFill>
        <p:spPr>
          <a:xfrm>
            <a:off x="0" y="908720"/>
            <a:ext cx="9144000" cy="4973871"/>
          </a:xfrm>
          <a:prstGeom prst="rect">
            <a:avLst/>
          </a:prstGeom>
        </p:spPr>
      </p:pic>
      <p:sp>
        <p:nvSpPr>
          <p:cNvPr id="5" name="Rechteck 4">
            <a:extLst>
              <a:ext uri="{FF2B5EF4-FFF2-40B4-BE49-F238E27FC236}">
                <a16:creationId xmlns:a16="http://schemas.microsoft.com/office/drawing/2014/main" id="{7B34E208-E533-7A43-BFCD-78B2E072AC39}"/>
              </a:ext>
            </a:extLst>
          </p:cNvPr>
          <p:cNvSpPr/>
          <p:nvPr/>
        </p:nvSpPr>
        <p:spPr>
          <a:xfrm>
            <a:off x="179512" y="6093296"/>
            <a:ext cx="8712968" cy="553998"/>
          </a:xfrm>
          <a:prstGeom prst="rect">
            <a:avLst/>
          </a:prstGeom>
        </p:spPr>
        <p:txBody>
          <a:bodyPr wrap="square">
            <a:spAutoFit/>
          </a:bodyPr>
          <a:lstStyle/>
          <a:p>
            <a:r>
              <a:rPr lang="de-CH" sz="1500" dirty="0">
                <a:solidFill>
                  <a:srgbClr val="222222"/>
                </a:solidFill>
                <a:latin typeface="Arial" panose="020B0604020202020204" pitchFamily="34" charset="0"/>
              </a:rPr>
              <a:t>Diekmann, Andreas. "Rational </a:t>
            </a:r>
            <a:r>
              <a:rPr lang="de-CH" sz="1500" dirty="0" err="1">
                <a:solidFill>
                  <a:srgbClr val="222222"/>
                </a:solidFill>
                <a:latin typeface="Arial" panose="020B0604020202020204" pitchFamily="34" charset="0"/>
              </a:rPr>
              <a:t>choice</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evolution</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and</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the</a:t>
            </a:r>
            <a:r>
              <a:rPr lang="de-CH" sz="1500" dirty="0">
                <a:solidFill>
                  <a:srgbClr val="222222"/>
                </a:solidFill>
                <a:latin typeface="Arial" panose="020B0604020202020204" pitchFamily="34" charset="0"/>
              </a:rPr>
              <a:t> “Beauty Contest”." </a:t>
            </a:r>
            <a:r>
              <a:rPr lang="de-CH" sz="1500" i="1" dirty="0">
                <a:solidFill>
                  <a:srgbClr val="222222"/>
                </a:solidFill>
                <a:latin typeface="Arial" panose="020B0604020202020204" pitchFamily="34" charset="0"/>
              </a:rPr>
              <a:t>Raymond </a:t>
            </a:r>
            <a:r>
              <a:rPr lang="de-CH" sz="1500" i="1" dirty="0" err="1">
                <a:solidFill>
                  <a:srgbClr val="222222"/>
                </a:solidFill>
                <a:latin typeface="Arial" panose="020B0604020202020204" pitchFamily="34" charset="0"/>
              </a:rPr>
              <a:t>Boudon</a:t>
            </a:r>
            <a:r>
              <a:rPr lang="de-CH" sz="1500" i="1" dirty="0">
                <a:solidFill>
                  <a:srgbClr val="222222"/>
                </a:solidFill>
                <a:latin typeface="Arial" panose="020B0604020202020204" pitchFamily="34" charset="0"/>
              </a:rPr>
              <a:t>. A Life in </a:t>
            </a:r>
            <a:r>
              <a:rPr lang="de-CH" sz="1500" i="1" dirty="0" err="1">
                <a:solidFill>
                  <a:srgbClr val="222222"/>
                </a:solidFill>
                <a:latin typeface="Arial" panose="020B0604020202020204" pitchFamily="34" charset="0"/>
              </a:rPr>
              <a:t>Sociology</a:t>
            </a:r>
            <a:r>
              <a:rPr lang="de-CH" sz="1500" i="1" dirty="0">
                <a:solidFill>
                  <a:srgbClr val="222222"/>
                </a:solidFill>
                <a:latin typeface="Arial" panose="020B0604020202020204" pitchFamily="34" charset="0"/>
              </a:rPr>
              <a:t>. Oxford: </a:t>
            </a:r>
            <a:r>
              <a:rPr lang="de-CH" sz="1500" i="1" dirty="0" err="1">
                <a:solidFill>
                  <a:srgbClr val="222222"/>
                </a:solidFill>
                <a:latin typeface="Arial" panose="020B0604020202020204" pitchFamily="34" charset="0"/>
              </a:rPr>
              <a:t>Bardwell</a:t>
            </a:r>
            <a:r>
              <a:rPr lang="de-CH" sz="1500" dirty="0">
                <a:solidFill>
                  <a:srgbClr val="222222"/>
                </a:solidFill>
                <a:latin typeface="Arial" panose="020B0604020202020204" pitchFamily="34" charset="0"/>
              </a:rPr>
              <a:t> (2009), p,.8 ff.</a:t>
            </a:r>
            <a:endParaRPr lang="en-US" sz="1500" dirty="0"/>
          </a:p>
        </p:txBody>
      </p:sp>
      <p:cxnSp>
        <p:nvCxnSpPr>
          <p:cNvPr id="6" name="Gerade Verbindung 5">
            <a:extLst>
              <a:ext uri="{FF2B5EF4-FFF2-40B4-BE49-F238E27FC236}">
                <a16:creationId xmlns:a16="http://schemas.microsoft.com/office/drawing/2014/main" id="{8D15D6CE-6136-2448-B5D6-B686CE2F8EA4}"/>
              </a:ext>
            </a:extLst>
          </p:cNvPr>
          <p:cNvCxnSpPr>
            <a:cxnSpLocks/>
          </p:cNvCxnSpPr>
          <p:nvPr/>
        </p:nvCxnSpPr>
        <p:spPr bwMode="auto">
          <a:xfrm>
            <a:off x="4860032" y="2564904"/>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Gerade Verbindung 6">
            <a:extLst>
              <a:ext uri="{FF2B5EF4-FFF2-40B4-BE49-F238E27FC236}">
                <a16:creationId xmlns:a16="http://schemas.microsoft.com/office/drawing/2014/main" id="{642C3A85-04F0-8F44-82BE-F39D4DFBD591}"/>
              </a:ext>
            </a:extLst>
          </p:cNvPr>
          <p:cNvCxnSpPr>
            <a:cxnSpLocks/>
          </p:cNvCxnSpPr>
          <p:nvPr/>
        </p:nvCxnSpPr>
        <p:spPr bwMode="auto">
          <a:xfrm>
            <a:off x="2627784" y="2564904"/>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a:extLst>
              <a:ext uri="{FF2B5EF4-FFF2-40B4-BE49-F238E27FC236}">
                <a16:creationId xmlns:a16="http://schemas.microsoft.com/office/drawing/2014/main" id="{3647877E-B104-4F4A-AE24-3DD80B4C0483}"/>
              </a:ext>
            </a:extLst>
          </p:cNvPr>
          <p:cNvCxnSpPr>
            <a:cxnSpLocks/>
          </p:cNvCxnSpPr>
          <p:nvPr/>
        </p:nvCxnSpPr>
        <p:spPr bwMode="auto">
          <a:xfrm>
            <a:off x="2123728" y="2564904"/>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8">
            <a:extLst>
              <a:ext uri="{FF2B5EF4-FFF2-40B4-BE49-F238E27FC236}">
                <a16:creationId xmlns:a16="http://schemas.microsoft.com/office/drawing/2014/main" id="{FDA582BF-DF53-6E42-9101-E4211D77D9C6}"/>
              </a:ext>
            </a:extLst>
          </p:cNvPr>
          <p:cNvCxnSpPr>
            <a:cxnSpLocks/>
          </p:cNvCxnSpPr>
          <p:nvPr/>
        </p:nvCxnSpPr>
        <p:spPr bwMode="auto">
          <a:xfrm>
            <a:off x="1763688" y="2826254"/>
            <a:ext cx="0" cy="182688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hteck 9">
            <a:extLst>
              <a:ext uri="{FF2B5EF4-FFF2-40B4-BE49-F238E27FC236}">
                <a16:creationId xmlns:a16="http://schemas.microsoft.com/office/drawing/2014/main" id="{9426C67D-D025-2144-B03C-1E86B5C1E37A}"/>
              </a:ext>
            </a:extLst>
          </p:cNvPr>
          <p:cNvSpPr/>
          <p:nvPr/>
        </p:nvSpPr>
        <p:spPr>
          <a:xfrm>
            <a:off x="4595800" y="2057268"/>
            <a:ext cx="614271" cy="369332"/>
          </a:xfrm>
          <a:prstGeom prst="rect">
            <a:avLst/>
          </a:prstGeom>
        </p:spPr>
        <p:txBody>
          <a:bodyPr wrap="none">
            <a:spAutoFit/>
          </a:bodyPr>
          <a:lstStyle/>
          <a:p>
            <a:r>
              <a:rPr lang="en-US" sz="1800" b="1" dirty="0">
                <a:solidFill>
                  <a:srgbClr val="FF0000"/>
                </a:solidFill>
              </a:rPr>
              <a:t>K=0</a:t>
            </a:r>
          </a:p>
        </p:txBody>
      </p:sp>
      <p:sp>
        <p:nvSpPr>
          <p:cNvPr id="11" name="Rechteck 10">
            <a:extLst>
              <a:ext uri="{FF2B5EF4-FFF2-40B4-BE49-F238E27FC236}">
                <a16:creationId xmlns:a16="http://schemas.microsoft.com/office/drawing/2014/main" id="{AB84FDF3-9835-6648-8392-B05D3436508A}"/>
              </a:ext>
            </a:extLst>
          </p:cNvPr>
          <p:cNvSpPr/>
          <p:nvPr/>
        </p:nvSpPr>
        <p:spPr>
          <a:xfrm>
            <a:off x="2320648" y="2083429"/>
            <a:ext cx="614271" cy="369332"/>
          </a:xfrm>
          <a:prstGeom prst="rect">
            <a:avLst/>
          </a:prstGeom>
        </p:spPr>
        <p:txBody>
          <a:bodyPr wrap="none">
            <a:spAutoFit/>
          </a:bodyPr>
          <a:lstStyle/>
          <a:p>
            <a:r>
              <a:rPr lang="en-US" sz="1800" b="1" dirty="0">
                <a:solidFill>
                  <a:srgbClr val="FF0000"/>
                </a:solidFill>
              </a:rPr>
              <a:t>K=1</a:t>
            </a:r>
          </a:p>
        </p:txBody>
      </p:sp>
      <p:sp>
        <p:nvSpPr>
          <p:cNvPr id="13" name="Rechteck 12">
            <a:extLst>
              <a:ext uri="{FF2B5EF4-FFF2-40B4-BE49-F238E27FC236}">
                <a16:creationId xmlns:a16="http://schemas.microsoft.com/office/drawing/2014/main" id="{D8A1C967-4B0A-2644-B461-45524CD2E9B5}"/>
              </a:ext>
            </a:extLst>
          </p:cNvPr>
          <p:cNvSpPr/>
          <p:nvPr/>
        </p:nvSpPr>
        <p:spPr>
          <a:xfrm>
            <a:off x="1816592" y="2241934"/>
            <a:ext cx="614271" cy="369332"/>
          </a:xfrm>
          <a:prstGeom prst="rect">
            <a:avLst/>
          </a:prstGeom>
        </p:spPr>
        <p:txBody>
          <a:bodyPr wrap="none">
            <a:spAutoFit/>
          </a:bodyPr>
          <a:lstStyle/>
          <a:p>
            <a:r>
              <a:rPr lang="en-US" sz="1800" b="1" dirty="0">
                <a:solidFill>
                  <a:srgbClr val="FF0000"/>
                </a:solidFill>
              </a:rPr>
              <a:t>K=2</a:t>
            </a:r>
          </a:p>
        </p:txBody>
      </p:sp>
      <p:sp>
        <p:nvSpPr>
          <p:cNvPr id="14" name="Rechteck 13">
            <a:extLst>
              <a:ext uri="{FF2B5EF4-FFF2-40B4-BE49-F238E27FC236}">
                <a16:creationId xmlns:a16="http://schemas.microsoft.com/office/drawing/2014/main" id="{6573F925-EF45-3D40-8088-A26BCF37550B}"/>
              </a:ext>
            </a:extLst>
          </p:cNvPr>
          <p:cNvSpPr/>
          <p:nvPr/>
        </p:nvSpPr>
        <p:spPr>
          <a:xfrm>
            <a:off x="1454349" y="2456922"/>
            <a:ext cx="614271" cy="369332"/>
          </a:xfrm>
          <a:prstGeom prst="rect">
            <a:avLst/>
          </a:prstGeom>
        </p:spPr>
        <p:txBody>
          <a:bodyPr wrap="none">
            <a:spAutoFit/>
          </a:bodyPr>
          <a:lstStyle/>
          <a:p>
            <a:r>
              <a:rPr lang="en-US" sz="1800" b="1" dirty="0">
                <a:solidFill>
                  <a:srgbClr val="FF0000"/>
                </a:solidFill>
              </a:rPr>
              <a:t>K=3</a:t>
            </a:r>
          </a:p>
        </p:txBody>
      </p:sp>
      <p:sp>
        <p:nvSpPr>
          <p:cNvPr id="15" name="Titel 1">
            <a:extLst>
              <a:ext uri="{FF2B5EF4-FFF2-40B4-BE49-F238E27FC236}">
                <a16:creationId xmlns:a16="http://schemas.microsoft.com/office/drawing/2014/main" id="{47278D42-DDC0-1243-95C3-88800546E918}"/>
              </a:ext>
            </a:extLst>
          </p:cNvPr>
          <p:cNvSpPr>
            <a:spLocks noGrp="1"/>
          </p:cNvSpPr>
          <p:nvPr>
            <p:ph type="title"/>
          </p:nvPr>
        </p:nvSpPr>
        <p:spPr/>
        <p:txBody>
          <a:bodyPr/>
          <a:lstStyle/>
          <a:p>
            <a:r>
              <a:rPr lang="en-US" dirty="0"/>
              <a:t>Beliefs and learning</a:t>
            </a:r>
          </a:p>
        </p:txBody>
      </p:sp>
    </p:spTree>
    <p:extLst>
      <p:ext uri="{BB962C8B-B14F-4D97-AF65-F5344CB8AC3E}">
        <p14:creationId xmlns:p14="http://schemas.microsoft.com/office/powerpoint/2010/main" val="2659962338"/>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pic>
        <p:nvPicPr>
          <p:cNvPr id="4" name="Grafik 3">
            <a:extLst>
              <a:ext uri="{FF2B5EF4-FFF2-40B4-BE49-F238E27FC236}">
                <a16:creationId xmlns:a16="http://schemas.microsoft.com/office/drawing/2014/main" id="{F99F6271-D04B-334F-A87F-656A7702B5D0}"/>
              </a:ext>
            </a:extLst>
          </p:cNvPr>
          <p:cNvPicPr>
            <a:picLocks noChangeAspect="1"/>
          </p:cNvPicPr>
          <p:nvPr/>
        </p:nvPicPr>
        <p:blipFill>
          <a:blip r:embed="rId3"/>
          <a:stretch>
            <a:fillRect/>
          </a:stretch>
        </p:blipFill>
        <p:spPr>
          <a:xfrm>
            <a:off x="0" y="1118594"/>
            <a:ext cx="9144000" cy="4620811"/>
          </a:xfrm>
          <a:prstGeom prst="rect">
            <a:avLst/>
          </a:prstGeom>
        </p:spPr>
      </p:pic>
      <p:pic>
        <p:nvPicPr>
          <p:cNvPr id="2" name="Grafik 1">
            <a:extLst>
              <a:ext uri="{FF2B5EF4-FFF2-40B4-BE49-F238E27FC236}">
                <a16:creationId xmlns:a16="http://schemas.microsoft.com/office/drawing/2014/main" id="{374706AB-3CA3-7847-B4E0-B655675DEB99}"/>
              </a:ext>
            </a:extLst>
          </p:cNvPr>
          <p:cNvPicPr>
            <a:picLocks noChangeAspect="1"/>
          </p:cNvPicPr>
          <p:nvPr/>
        </p:nvPicPr>
        <p:blipFill>
          <a:blip r:embed="rId4"/>
          <a:stretch>
            <a:fillRect/>
          </a:stretch>
        </p:blipFill>
        <p:spPr>
          <a:xfrm>
            <a:off x="0" y="924935"/>
            <a:ext cx="9144000" cy="5008129"/>
          </a:xfrm>
          <a:prstGeom prst="rect">
            <a:avLst/>
          </a:prstGeom>
        </p:spPr>
      </p:pic>
      <p:sp>
        <p:nvSpPr>
          <p:cNvPr id="5" name="Rechteck 4">
            <a:extLst>
              <a:ext uri="{FF2B5EF4-FFF2-40B4-BE49-F238E27FC236}">
                <a16:creationId xmlns:a16="http://schemas.microsoft.com/office/drawing/2014/main" id="{E95A9224-84E2-6D4A-86B0-A474929DF934}"/>
              </a:ext>
            </a:extLst>
          </p:cNvPr>
          <p:cNvSpPr/>
          <p:nvPr/>
        </p:nvSpPr>
        <p:spPr>
          <a:xfrm>
            <a:off x="179512" y="6093296"/>
            <a:ext cx="8712968" cy="553998"/>
          </a:xfrm>
          <a:prstGeom prst="rect">
            <a:avLst/>
          </a:prstGeom>
        </p:spPr>
        <p:txBody>
          <a:bodyPr wrap="square">
            <a:spAutoFit/>
          </a:bodyPr>
          <a:lstStyle/>
          <a:p>
            <a:r>
              <a:rPr lang="de-CH" sz="1500" dirty="0">
                <a:solidFill>
                  <a:srgbClr val="222222"/>
                </a:solidFill>
                <a:latin typeface="Arial" panose="020B0604020202020204" pitchFamily="34" charset="0"/>
              </a:rPr>
              <a:t>Diekmann, Andreas. "Rational </a:t>
            </a:r>
            <a:r>
              <a:rPr lang="de-CH" sz="1500" dirty="0" err="1">
                <a:solidFill>
                  <a:srgbClr val="222222"/>
                </a:solidFill>
                <a:latin typeface="Arial" panose="020B0604020202020204" pitchFamily="34" charset="0"/>
              </a:rPr>
              <a:t>choice</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evolution</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and</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the</a:t>
            </a:r>
            <a:r>
              <a:rPr lang="de-CH" sz="1500" dirty="0">
                <a:solidFill>
                  <a:srgbClr val="222222"/>
                </a:solidFill>
                <a:latin typeface="Arial" panose="020B0604020202020204" pitchFamily="34" charset="0"/>
              </a:rPr>
              <a:t> “Beauty Contest”." </a:t>
            </a:r>
            <a:r>
              <a:rPr lang="de-CH" sz="1500" i="1" dirty="0">
                <a:solidFill>
                  <a:srgbClr val="222222"/>
                </a:solidFill>
                <a:latin typeface="Arial" panose="020B0604020202020204" pitchFamily="34" charset="0"/>
              </a:rPr>
              <a:t>Raymond </a:t>
            </a:r>
            <a:r>
              <a:rPr lang="de-CH" sz="1500" i="1" dirty="0" err="1">
                <a:solidFill>
                  <a:srgbClr val="222222"/>
                </a:solidFill>
                <a:latin typeface="Arial" panose="020B0604020202020204" pitchFamily="34" charset="0"/>
              </a:rPr>
              <a:t>Boudon</a:t>
            </a:r>
            <a:r>
              <a:rPr lang="de-CH" sz="1500" i="1" dirty="0">
                <a:solidFill>
                  <a:srgbClr val="222222"/>
                </a:solidFill>
                <a:latin typeface="Arial" panose="020B0604020202020204" pitchFamily="34" charset="0"/>
              </a:rPr>
              <a:t>. A Life in </a:t>
            </a:r>
            <a:r>
              <a:rPr lang="de-CH" sz="1500" i="1" dirty="0" err="1">
                <a:solidFill>
                  <a:srgbClr val="222222"/>
                </a:solidFill>
                <a:latin typeface="Arial" panose="020B0604020202020204" pitchFamily="34" charset="0"/>
              </a:rPr>
              <a:t>Sociology</a:t>
            </a:r>
            <a:r>
              <a:rPr lang="de-CH" sz="1500" i="1" dirty="0">
                <a:solidFill>
                  <a:srgbClr val="222222"/>
                </a:solidFill>
                <a:latin typeface="Arial" panose="020B0604020202020204" pitchFamily="34" charset="0"/>
              </a:rPr>
              <a:t>. Oxford: </a:t>
            </a:r>
            <a:r>
              <a:rPr lang="de-CH" sz="1500" i="1" dirty="0" err="1">
                <a:solidFill>
                  <a:srgbClr val="222222"/>
                </a:solidFill>
                <a:latin typeface="Arial" panose="020B0604020202020204" pitchFamily="34" charset="0"/>
              </a:rPr>
              <a:t>Bardwell</a:t>
            </a:r>
            <a:r>
              <a:rPr lang="de-CH" sz="1500" dirty="0">
                <a:solidFill>
                  <a:srgbClr val="222222"/>
                </a:solidFill>
                <a:latin typeface="Arial" panose="020B0604020202020204" pitchFamily="34" charset="0"/>
              </a:rPr>
              <a:t> (2009), p,.8 ff.</a:t>
            </a:r>
            <a:endParaRPr lang="en-US" sz="1500" dirty="0"/>
          </a:p>
        </p:txBody>
      </p:sp>
      <p:cxnSp>
        <p:nvCxnSpPr>
          <p:cNvPr id="6" name="Gerade Verbindung 5">
            <a:extLst>
              <a:ext uri="{FF2B5EF4-FFF2-40B4-BE49-F238E27FC236}">
                <a16:creationId xmlns:a16="http://schemas.microsoft.com/office/drawing/2014/main" id="{AF7A75B9-681D-2340-9571-4BBB31CBFD96}"/>
              </a:ext>
            </a:extLst>
          </p:cNvPr>
          <p:cNvCxnSpPr>
            <a:cxnSpLocks/>
          </p:cNvCxnSpPr>
          <p:nvPr/>
        </p:nvCxnSpPr>
        <p:spPr bwMode="auto">
          <a:xfrm>
            <a:off x="4860032"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Gerade Verbindung 6">
            <a:extLst>
              <a:ext uri="{FF2B5EF4-FFF2-40B4-BE49-F238E27FC236}">
                <a16:creationId xmlns:a16="http://schemas.microsoft.com/office/drawing/2014/main" id="{1ED5E9A9-F4C7-1543-94D1-A38F001D3E16}"/>
              </a:ext>
            </a:extLst>
          </p:cNvPr>
          <p:cNvCxnSpPr>
            <a:cxnSpLocks/>
          </p:cNvCxnSpPr>
          <p:nvPr/>
        </p:nvCxnSpPr>
        <p:spPr bwMode="auto">
          <a:xfrm>
            <a:off x="2627784"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a:extLst>
              <a:ext uri="{FF2B5EF4-FFF2-40B4-BE49-F238E27FC236}">
                <a16:creationId xmlns:a16="http://schemas.microsoft.com/office/drawing/2014/main" id="{27A328EC-BA99-D347-803E-1E684DD36E80}"/>
              </a:ext>
            </a:extLst>
          </p:cNvPr>
          <p:cNvCxnSpPr>
            <a:cxnSpLocks/>
          </p:cNvCxnSpPr>
          <p:nvPr/>
        </p:nvCxnSpPr>
        <p:spPr bwMode="auto">
          <a:xfrm>
            <a:off x="212372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8">
            <a:extLst>
              <a:ext uri="{FF2B5EF4-FFF2-40B4-BE49-F238E27FC236}">
                <a16:creationId xmlns:a16="http://schemas.microsoft.com/office/drawing/2014/main" id="{610A33BB-6513-3E40-AE0E-85A1A5C9E710}"/>
              </a:ext>
            </a:extLst>
          </p:cNvPr>
          <p:cNvCxnSpPr>
            <a:cxnSpLocks/>
          </p:cNvCxnSpPr>
          <p:nvPr/>
        </p:nvCxnSpPr>
        <p:spPr bwMode="auto">
          <a:xfrm>
            <a:off x="176368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hteck 9">
            <a:extLst>
              <a:ext uri="{FF2B5EF4-FFF2-40B4-BE49-F238E27FC236}">
                <a16:creationId xmlns:a16="http://schemas.microsoft.com/office/drawing/2014/main" id="{4BA87009-9494-EB4C-B64A-590172AA24D8}"/>
              </a:ext>
            </a:extLst>
          </p:cNvPr>
          <p:cNvSpPr/>
          <p:nvPr/>
        </p:nvSpPr>
        <p:spPr>
          <a:xfrm>
            <a:off x="4595800" y="2057268"/>
            <a:ext cx="614271" cy="369332"/>
          </a:xfrm>
          <a:prstGeom prst="rect">
            <a:avLst/>
          </a:prstGeom>
        </p:spPr>
        <p:txBody>
          <a:bodyPr wrap="none">
            <a:spAutoFit/>
          </a:bodyPr>
          <a:lstStyle/>
          <a:p>
            <a:r>
              <a:rPr lang="en-US" sz="1800" b="1" dirty="0">
                <a:solidFill>
                  <a:srgbClr val="FF0000"/>
                </a:solidFill>
              </a:rPr>
              <a:t>K=0</a:t>
            </a:r>
          </a:p>
        </p:txBody>
      </p:sp>
      <p:sp>
        <p:nvSpPr>
          <p:cNvPr id="11" name="Rechteck 10">
            <a:extLst>
              <a:ext uri="{FF2B5EF4-FFF2-40B4-BE49-F238E27FC236}">
                <a16:creationId xmlns:a16="http://schemas.microsoft.com/office/drawing/2014/main" id="{3A4A7589-3695-8E4C-99CD-3A155E3BD103}"/>
              </a:ext>
            </a:extLst>
          </p:cNvPr>
          <p:cNvSpPr/>
          <p:nvPr/>
        </p:nvSpPr>
        <p:spPr>
          <a:xfrm>
            <a:off x="2320648" y="2083429"/>
            <a:ext cx="614271" cy="369332"/>
          </a:xfrm>
          <a:prstGeom prst="rect">
            <a:avLst/>
          </a:prstGeom>
        </p:spPr>
        <p:txBody>
          <a:bodyPr wrap="none">
            <a:spAutoFit/>
          </a:bodyPr>
          <a:lstStyle/>
          <a:p>
            <a:r>
              <a:rPr lang="en-US" sz="1800" b="1" dirty="0">
                <a:solidFill>
                  <a:srgbClr val="FF0000"/>
                </a:solidFill>
              </a:rPr>
              <a:t>K=1</a:t>
            </a:r>
          </a:p>
        </p:txBody>
      </p:sp>
      <p:sp>
        <p:nvSpPr>
          <p:cNvPr id="13" name="Rechteck 12">
            <a:extLst>
              <a:ext uri="{FF2B5EF4-FFF2-40B4-BE49-F238E27FC236}">
                <a16:creationId xmlns:a16="http://schemas.microsoft.com/office/drawing/2014/main" id="{4158400B-5202-A246-B12E-8AC5AF9FC675}"/>
              </a:ext>
            </a:extLst>
          </p:cNvPr>
          <p:cNvSpPr/>
          <p:nvPr/>
        </p:nvSpPr>
        <p:spPr>
          <a:xfrm>
            <a:off x="1816592" y="2241934"/>
            <a:ext cx="614271" cy="369332"/>
          </a:xfrm>
          <a:prstGeom prst="rect">
            <a:avLst/>
          </a:prstGeom>
        </p:spPr>
        <p:txBody>
          <a:bodyPr wrap="none">
            <a:spAutoFit/>
          </a:bodyPr>
          <a:lstStyle/>
          <a:p>
            <a:r>
              <a:rPr lang="en-US" sz="1800" b="1" dirty="0">
                <a:solidFill>
                  <a:srgbClr val="FF0000"/>
                </a:solidFill>
              </a:rPr>
              <a:t>K=2</a:t>
            </a:r>
          </a:p>
        </p:txBody>
      </p:sp>
      <p:sp>
        <p:nvSpPr>
          <p:cNvPr id="14" name="Rechteck 13">
            <a:extLst>
              <a:ext uri="{FF2B5EF4-FFF2-40B4-BE49-F238E27FC236}">
                <a16:creationId xmlns:a16="http://schemas.microsoft.com/office/drawing/2014/main" id="{E7DF5D37-1B65-2E49-B05C-2ED5845D4A20}"/>
              </a:ext>
            </a:extLst>
          </p:cNvPr>
          <p:cNvSpPr/>
          <p:nvPr/>
        </p:nvSpPr>
        <p:spPr>
          <a:xfrm>
            <a:off x="1454349" y="2456922"/>
            <a:ext cx="614271" cy="369332"/>
          </a:xfrm>
          <a:prstGeom prst="rect">
            <a:avLst/>
          </a:prstGeom>
        </p:spPr>
        <p:txBody>
          <a:bodyPr wrap="none">
            <a:spAutoFit/>
          </a:bodyPr>
          <a:lstStyle/>
          <a:p>
            <a:r>
              <a:rPr lang="en-US" sz="1800" b="1" dirty="0">
                <a:solidFill>
                  <a:srgbClr val="FF0000"/>
                </a:solidFill>
              </a:rPr>
              <a:t>K=3</a:t>
            </a:r>
          </a:p>
        </p:txBody>
      </p:sp>
      <p:sp>
        <p:nvSpPr>
          <p:cNvPr id="15" name="Titel 1">
            <a:extLst>
              <a:ext uri="{FF2B5EF4-FFF2-40B4-BE49-F238E27FC236}">
                <a16:creationId xmlns:a16="http://schemas.microsoft.com/office/drawing/2014/main" id="{32B13726-BF75-5F4F-A254-CBF1446962C4}"/>
              </a:ext>
            </a:extLst>
          </p:cNvPr>
          <p:cNvSpPr>
            <a:spLocks noGrp="1"/>
          </p:cNvSpPr>
          <p:nvPr>
            <p:ph type="title"/>
          </p:nvPr>
        </p:nvSpPr>
        <p:spPr/>
        <p:txBody>
          <a:bodyPr/>
          <a:lstStyle/>
          <a:p>
            <a:r>
              <a:rPr lang="en-US" dirty="0"/>
              <a:t>Beliefs and learning</a:t>
            </a:r>
          </a:p>
        </p:txBody>
      </p:sp>
    </p:spTree>
    <p:extLst>
      <p:ext uri="{BB962C8B-B14F-4D97-AF65-F5344CB8AC3E}">
        <p14:creationId xmlns:p14="http://schemas.microsoft.com/office/powerpoint/2010/main" val="2731614812"/>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pic>
        <p:nvPicPr>
          <p:cNvPr id="3" name="Grafik 2">
            <a:extLst>
              <a:ext uri="{FF2B5EF4-FFF2-40B4-BE49-F238E27FC236}">
                <a16:creationId xmlns:a16="http://schemas.microsoft.com/office/drawing/2014/main" id="{AAD203BD-2C97-0545-928C-9F6D6B55F6B9}"/>
              </a:ext>
            </a:extLst>
          </p:cNvPr>
          <p:cNvPicPr>
            <a:picLocks noChangeAspect="1"/>
          </p:cNvPicPr>
          <p:nvPr/>
        </p:nvPicPr>
        <p:blipFill>
          <a:blip r:embed="rId3"/>
          <a:stretch>
            <a:fillRect/>
          </a:stretch>
        </p:blipFill>
        <p:spPr>
          <a:xfrm>
            <a:off x="0" y="953525"/>
            <a:ext cx="9144000" cy="4950949"/>
          </a:xfrm>
          <a:prstGeom prst="rect">
            <a:avLst/>
          </a:prstGeom>
        </p:spPr>
      </p:pic>
      <p:sp>
        <p:nvSpPr>
          <p:cNvPr id="6" name="Rechteck 5">
            <a:extLst>
              <a:ext uri="{FF2B5EF4-FFF2-40B4-BE49-F238E27FC236}">
                <a16:creationId xmlns:a16="http://schemas.microsoft.com/office/drawing/2014/main" id="{ADA7D011-BA90-9448-834B-30565B919CA3}"/>
              </a:ext>
            </a:extLst>
          </p:cNvPr>
          <p:cNvSpPr/>
          <p:nvPr/>
        </p:nvSpPr>
        <p:spPr>
          <a:xfrm>
            <a:off x="179512" y="6093296"/>
            <a:ext cx="8712968" cy="553998"/>
          </a:xfrm>
          <a:prstGeom prst="rect">
            <a:avLst/>
          </a:prstGeom>
        </p:spPr>
        <p:txBody>
          <a:bodyPr wrap="square">
            <a:spAutoFit/>
          </a:bodyPr>
          <a:lstStyle/>
          <a:p>
            <a:r>
              <a:rPr lang="de-CH" sz="1500" dirty="0">
                <a:solidFill>
                  <a:srgbClr val="222222"/>
                </a:solidFill>
                <a:latin typeface="Arial" panose="020B0604020202020204" pitchFamily="34" charset="0"/>
              </a:rPr>
              <a:t>Diekmann, Andreas. "Rational </a:t>
            </a:r>
            <a:r>
              <a:rPr lang="de-CH" sz="1500" dirty="0" err="1">
                <a:solidFill>
                  <a:srgbClr val="222222"/>
                </a:solidFill>
                <a:latin typeface="Arial" panose="020B0604020202020204" pitchFamily="34" charset="0"/>
              </a:rPr>
              <a:t>choice</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evolution</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and</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the</a:t>
            </a:r>
            <a:r>
              <a:rPr lang="de-CH" sz="1500" dirty="0">
                <a:solidFill>
                  <a:srgbClr val="222222"/>
                </a:solidFill>
                <a:latin typeface="Arial" panose="020B0604020202020204" pitchFamily="34" charset="0"/>
              </a:rPr>
              <a:t> “Beauty Contest”." </a:t>
            </a:r>
            <a:r>
              <a:rPr lang="de-CH" sz="1500" i="1" dirty="0">
                <a:solidFill>
                  <a:srgbClr val="222222"/>
                </a:solidFill>
                <a:latin typeface="Arial" panose="020B0604020202020204" pitchFamily="34" charset="0"/>
              </a:rPr>
              <a:t>Raymond </a:t>
            </a:r>
            <a:r>
              <a:rPr lang="de-CH" sz="1500" i="1" dirty="0" err="1">
                <a:solidFill>
                  <a:srgbClr val="222222"/>
                </a:solidFill>
                <a:latin typeface="Arial" panose="020B0604020202020204" pitchFamily="34" charset="0"/>
              </a:rPr>
              <a:t>Boudon</a:t>
            </a:r>
            <a:r>
              <a:rPr lang="de-CH" sz="1500" i="1" dirty="0">
                <a:solidFill>
                  <a:srgbClr val="222222"/>
                </a:solidFill>
                <a:latin typeface="Arial" panose="020B0604020202020204" pitchFamily="34" charset="0"/>
              </a:rPr>
              <a:t>. A Life in </a:t>
            </a:r>
            <a:r>
              <a:rPr lang="de-CH" sz="1500" i="1" dirty="0" err="1">
                <a:solidFill>
                  <a:srgbClr val="222222"/>
                </a:solidFill>
                <a:latin typeface="Arial" panose="020B0604020202020204" pitchFamily="34" charset="0"/>
              </a:rPr>
              <a:t>Sociology</a:t>
            </a:r>
            <a:r>
              <a:rPr lang="de-CH" sz="1500" i="1" dirty="0">
                <a:solidFill>
                  <a:srgbClr val="222222"/>
                </a:solidFill>
                <a:latin typeface="Arial" panose="020B0604020202020204" pitchFamily="34" charset="0"/>
              </a:rPr>
              <a:t>. Oxford: </a:t>
            </a:r>
            <a:r>
              <a:rPr lang="de-CH" sz="1500" i="1" dirty="0" err="1">
                <a:solidFill>
                  <a:srgbClr val="222222"/>
                </a:solidFill>
                <a:latin typeface="Arial" panose="020B0604020202020204" pitchFamily="34" charset="0"/>
              </a:rPr>
              <a:t>Bardwell</a:t>
            </a:r>
            <a:r>
              <a:rPr lang="de-CH" sz="1500" dirty="0">
                <a:solidFill>
                  <a:srgbClr val="222222"/>
                </a:solidFill>
                <a:latin typeface="Arial" panose="020B0604020202020204" pitchFamily="34" charset="0"/>
              </a:rPr>
              <a:t> (2009), p,.8 ff.</a:t>
            </a:r>
            <a:endParaRPr lang="en-US" sz="1500" dirty="0"/>
          </a:p>
        </p:txBody>
      </p:sp>
      <p:cxnSp>
        <p:nvCxnSpPr>
          <p:cNvPr id="7" name="Gerade Verbindung 6">
            <a:extLst>
              <a:ext uri="{FF2B5EF4-FFF2-40B4-BE49-F238E27FC236}">
                <a16:creationId xmlns:a16="http://schemas.microsoft.com/office/drawing/2014/main" id="{53463EBE-648C-5A4C-85D2-E82AFA64087B}"/>
              </a:ext>
            </a:extLst>
          </p:cNvPr>
          <p:cNvCxnSpPr>
            <a:cxnSpLocks/>
          </p:cNvCxnSpPr>
          <p:nvPr/>
        </p:nvCxnSpPr>
        <p:spPr bwMode="auto">
          <a:xfrm>
            <a:off x="4860032"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a:extLst>
              <a:ext uri="{FF2B5EF4-FFF2-40B4-BE49-F238E27FC236}">
                <a16:creationId xmlns:a16="http://schemas.microsoft.com/office/drawing/2014/main" id="{AE696309-F956-0F46-BA48-21376FC193D2}"/>
              </a:ext>
            </a:extLst>
          </p:cNvPr>
          <p:cNvCxnSpPr>
            <a:cxnSpLocks/>
          </p:cNvCxnSpPr>
          <p:nvPr/>
        </p:nvCxnSpPr>
        <p:spPr bwMode="auto">
          <a:xfrm>
            <a:off x="2627784"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8">
            <a:extLst>
              <a:ext uri="{FF2B5EF4-FFF2-40B4-BE49-F238E27FC236}">
                <a16:creationId xmlns:a16="http://schemas.microsoft.com/office/drawing/2014/main" id="{89000432-E3D3-EC42-8E82-494864F99298}"/>
              </a:ext>
            </a:extLst>
          </p:cNvPr>
          <p:cNvCxnSpPr>
            <a:cxnSpLocks/>
          </p:cNvCxnSpPr>
          <p:nvPr/>
        </p:nvCxnSpPr>
        <p:spPr bwMode="auto">
          <a:xfrm>
            <a:off x="212372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Gerade Verbindung 9">
            <a:extLst>
              <a:ext uri="{FF2B5EF4-FFF2-40B4-BE49-F238E27FC236}">
                <a16:creationId xmlns:a16="http://schemas.microsoft.com/office/drawing/2014/main" id="{E4CEABC1-0DEF-DD46-A89E-D97539873D22}"/>
              </a:ext>
            </a:extLst>
          </p:cNvPr>
          <p:cNvCxnSpPr>
            <a:cxnSpLocks/>
          </p:cNvCxnSpPr>
          <p:nvPr/>
        </p:nvCxnSpPr>
        <p:spPr bwMode="auto">
          <a:xfrm>
            <a:off x="176368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hteck 10">
            <a:extLst>
              <a:ext uri="{FF2B5EF4-FFF2-40B4-BE49-F238E27FC236}">
                <a16:creationId xmlns:a16="http://schemas.microsoft.com/office/drawing/2014/main" id="{476A765B-D7F3-7A48-84EB-32FC5786BC60}"/>
              </a:ext>
            </a:extLst>
          </p:cNvPr>
          <p:cNvSpPr/>
          <p:nvPr/>
        </p:nvSpPr>
        <p:spPr>
          <a:xfrm>
            <a:off x="4595800" y="2057268"/>
            <a:ext cx="614271" cy="369332"/>
          </a:xfrm>
          <a:prstGeom prst="rect">
            <a:avLst/>
          </a:prstGeom>
        </p:spPr>
        <p:txBody>
          <a:bodyPr wrap="none">
            <a:spAutoFit/>
          </a:bodyPr>
          <a:lstStyle/>
          <a:p>
            <a:r>
              <a:rPr lang="en-US" sz="1800" b="1" dirty="0">
                <a:solidFill>
                  <a:srgbClr val="FF0000"/>
                </a:solidFill>
              </a:rPr>
              <a:t>K=0</a:t>
            </a:r>
          </a:p>
        </p:txBody>
      </p:sp>
      <p:sp>
        <p:nvSpPr>
          <p:cNvPr id="13" name="Rechteck 12">
            <a:extLst>
              <a:ext uri="{FF2B5EF4-FFF2-40B4-BE49-F238E27FC236}">
                <a16:creationId xmlns:a16="http://schemas.microsoft.com/office/drawing/2014/main" id="{8D994582-2B9F-AC45-BD35-68D5674F44EA}"/>
              </a:ext>
            </a:extLst>
          </p:cNvPr>
          <p:cNvSpPr/>
          <p:nvPr/>
        </p:nvSpPr>
        <p:spPr>
          <a:xfrm>
            <a:off x="2320648" y="2083429"/>
            <a:ext cx="614271" cy="369332"/>
          </a:xfrm>
          <a:prstGeom prst="rect">
            <a:avLst/>
          </a:prstGeom>
        </p:spPr>
        <p:txBody>
          <a:bodyPr wrap="none">
            <a:spAutoFit/>
          </a:bodyPr>
          <a:lstStyle/>
          <a:p>
            <a:r>
              <a:rPr lang="en-US" sz="1800" b="1" dirty="0">
                <a:solidFill>
                  <a:srgbClr val="FF0000"/>
                </a:solidFill>
              </a:rPr>
              <a:t>K=1</a:t>
            </a:r>
          </a:p>
        </p:txBody>
      </p:sp>
      <p:sp>
        <p:nvSpPr>
          <p:cNvPr id="14" name="Rechteck 13">
            <a:extLst>
              <a:ext uri="{FF2B5EF4-FFF2-40B4-BE49-F238E27FC236}">
                <a16:creationId xmlns:a16="http://schemas.microsoft.com/office/drawing/2014/main" id="{375DB111-7109-9E42-9DD3-08E1EF537841}"/>
              </a:ext>
            </a:extLst>
          </p:cNvPr>
          <p:cNvSpPr/>
          <p:nvPr/>
        </p:nvSpPr>
        <p:spPr>
          <a:xfrm>
            <a:off x="1816592" y="2241934"/>
            <a:ext cx="614271" cy="369332"/>
          </a:xfrm>
          <a:prstGeom prst="rect">
            <a:avLst/>
          </a:prstGeom>
        </p:spPr>
        <p:txBody>
          <a:bodyPr wrap="none">
            <a:spAutoFit/>
          </a:bodyPr>
          <a:lstStyle/>
          <a:p>
            <a:r>
              <a:rPr lang="en-US" sz="1800" b="1" dirty="0">
                <a:solidFill>
                  <a:srgbClr val="FF0000"/>
                </a:solidFill>
              </a:rPr>
              <a:t>K=2</a:t>
            </a:r>
          </a:p>
        </p:txBody>
      </p:sp>
      <p:sp>
        <p:nvSpPr>
          <p:cNvPr id="15" name="Rechteck 14">
            <a:extLst>
              <a:ext uri="{FF2B5EF4-FFF2-40B4-BE49-F238E27FC236}">
                <a16:creationId xmlns:a16="http://schemas.microsoft.com/office/drawing/2014/main" id="{8D30585C-4E10-894B-8741-EB3115847FC7}"/>
              </a:ext>
            </a:extLst>
          </p:cNvPr>
          <p:cNvSpPr/>
          <p:nvPr/>
        </p:nvSpPr>
        <p:spPr>
          <a:xfrm>
            <a:off x="1454349" y="2456922"/>
            <a:ext cx="614271" cy="369332"/>
          </a:xfrm>
          <a:prstGeom prst="rect">
            <a:avLst/>
          </a:prstGeom>
        </p:spPr>
        <p:txBody>
          <a:bodyPr wrap="none">
            <a:spAutoFit/>
          </a:bodyPr>
          <a:lstStyle/>
          <a:p>
            <a:r>
              <a:rPr lang="en-US" sz="1800" b="1" dirty="0">
                <a:solidFill>
                  <a:srgbClr val="FF0000"/>
                </a:solidFill>
              </a:rPr>
              <a:t>K=3</a:t>
            </a:r>
          </a:p>
        </p:txBody>
      </p:sp>
      <p:sp>
        <p:nvSpPr>
          <p:cNvPr id="16" name="Titel 1">
            <a:extLst>
              <a:ext uri="{FF2B5EF4-FFF2-40B4-BE49-F238E27FC236}">
                <a16:creationId xmlns:a16="http://schemas.microsoft.com/office/drawing/2014/main" id="{E9AD1ABF-E04D-8F41-B3CD-221BEE6BABF6}"/>
              </a:ext>
            </a:extLst>
          </p:cNvPr>
          <p:cNvSpPr>
            <a:spLocks noGrp="1"/>
          </p:cNvSpPr>
          <p:nvPr>
            <p:ph type="title"/>
          </p:nvPr>
        </p:nvSpPr>
        <p:spPr/>
        <p:txBody>
          <a:bodyPr/>
          <a:lstStyle/>
          <a:p>
            <a:r>
              <a:rPr lang="en-US" dirty="0"/>
              <a:t>Beliefs and learning</a:t>
            </a:r>
          </a:p>
        </p:txBody>
      </p:sp>
    </p:spTree>
    <p:extLst>
      <p:ext uri="{BB962C8B-B14F-4D97-AF65-F5344CB8AC3E}">
        <p14:creationId xmlns:p14="http://schemas.microsoft.com/office/powerpoint/2010/main" val="67550454"/>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pic>
        <p:nvPicPr>
          <p:cNvPr id="3" name="Grafik 2">
            <a:extLst>
              <a:ext uri="{FF2B5EF4-FFF2-40B4-BE49-F238E27FC236}">
                <a16:creationId xmlns:a16="http://schemas.microsoft.com/office/drawing/2014/main" id="{3A0E15BC-B4B8-F347-93CB-C64BFD27EC14}"/>
              </a:ext>
            </a:extLst>
          </p:cNvPr>
          <p:cNvPicPr>
            <a:picLocks noChangeAspect="1"/>
          </p:cNvPicPr>
          <p:nvPr/>
        </p:nvPicPr>
        <p:blipFill>
          <a:blip r:embed="rId3"/>
          <a:stretch>
            <a:fillRect/>
          </a:stretch>
        </p:blipFill>
        <p:spPr>
          <a:xfrm>
            <a:off x="0" y="871032"/>
            <a:ext cx="9144000" cy="5115936"/>
          </a:xfrm>
          <a:prstGeom prst="rect">
            <a:avLst/>
          </a:prstGeom>
        </p:spPr>
      </p:pic>
      <p:sp>
        <p:nvSpPr>
          <p:cNvPr id="6" name="Rechteck 5">
            <a:extLst>
              <a:ext uri="{FF2B5EF4-FFF2-40B4-BE49-F238E27FC236}">
                <a16:creationId xmlns:a16="http://schemas.microsoft.com/office/drawing/2014/main" id="{8E0ECDC6-300D-724A-BA59-7A115884ECED}"/>
              </a:ext>
            </a:extLst>
          </p:cNvPr>
          <p:cNvSpPr/>
          <p:nvPr/>
        </p:nvSpPr>
        <p:spPr>
          <a:xfrm>
            <a:off x="179512" y="6093296"/>
            <a:ext cx="8712968" cy="553998"/>
          </a:xfrm>
          <a:prstGeom prst="rect">
            <a:avLst/>
          </a:prstGeom>
        </p:spPr>
        <p:txBody>
          <a:bodyPr wrap="square">
            <a:spAutoFit/>
          </a:bodyPr>
          <a:lstStyle/>
          <a:p>
            <a:r>
              <a:rPr lang="de-CH" sz="1500" dirty="0">
                <a:solidFill>
                  <a:srgbClr val="222222"/>
                </a:solidFill>
                <a:latin typeface="Arial" panose="020B0604020202020204" pitchFamily="34" charset="0"/>
              </a:rPr>
              <a:t>Diekmann, Andreas. "Rational </a:t>
            </a:r>
            <a:r>
              <a:rPr lang="de-CH" sz="1500" dirty="0" err="1">
                <a:solidFill>
                  <a:srgbClr val="222222"/>
                </a:solidFill>
                <a:latin typeface="Arial" panose="020B0604020202020204" pitchFamily="34" charset="0"/>
              </a:rPr>
              <a:t>choice</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evolution</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and</a:t>
            </a:r>
            <a:r>
              <a:rPr lang="de-CH" sz="1500" dirty="0">
                <a:solidFill>
                  <a:srgbClr val="222222"/>
                </a:solidFill>
                <a:latin typeface="Arial" panose="020B0604020202020204" pitchFamily="34" charset="0"/>
              </a:rPr>
              <a:t> </a:t>
            </a:r>
            <a:r>
              <a:rPr lang="de-CH" sz="1500" dirty="0" err="1">
                <a:solidFill>
                  <a:srgbClr val="222222"/>
                </a:solidFill>
                <a:latin typeface="Arial" panose="020B0604020202020204" pitchFamily="34" charset="0"/>
              </a:rPr>
              <a:t>the</a:t>
            </a:r>
            <a:r>
              <a:rPr lang="de-CH" sz="1500" dirty="0">
                <a:solidFill>
                  <a:srgbClr val="222222"/>
                </a:solidFill>
                <a:latin typeface="Arial" panose="020B0604020202020204" pitchFamily="34" charset="0"/>
              </a:rPr>
              <a:t> “Beauty Contest”." </a:t>
            </a:r>
            <a:r>
              <a:rPr lang="de-CH" sz="1500" i="1" dirty="0">
                <a:solidFill>
                  <a:srgbClr val="222222"/>
                </a:solidFill>
                <a:latin typeface="Arial" panose="020B0604020202020204" pitchFamily="34" charset="0"/>
              </a:rPr>
              <a:t>Raymond </a:t>
            </a:r>
            <a:r>
              <a:rPr lang="de-CH" sz="1500" i="1" dirty="0" err="1">
                <a:solidFill>
                  <a:srgbClr val="222222"/>
                </a:solidFill>
                <a:latin typeface="Arial" panose="020B0604020202020204" pitchFamily="34" charset="0"/>
              </a:rPr>
              <a:t>Boudon</a:t>
            </a:r>
            <a:r>
              <a:rPr lang="de-CH" sz="1500" i="1" dirty="0">
                <a:solidFill>
                  <a:srgbClr val="222222"/>
                </a:solidFill>
                <a:latin typeface="Arial" panose="020B0604020202020204" pitchFamily="34" charset="0"/>
              </a:rPr>
              <a:t>. A Life in </a:t>
            </a:r>
            <a:r>
              <a:rPr lang="de-CH" sz="1500" i="1" dirty="0" err="1">
                <a:solidFill>
                  <a:srgbClr val="222222"/>
                </a:solidFill>
                <a:latin typeface="Arial" panose="020B0604020202020204" pitchFamily="34" charset="0"/>
              </a:rPr>
              <a:t>Sociology</a:t>
            </a:r>
            <a:r>
              <a:rPr lang="de-CH" sz="1500" i="1" dirty="0">
                <a:solidFill>
                  <a:srgbClr val="222222"/>
                </a:solidFill>
                <a:latin typeface="Arial" panose="020B0604020202020204" pitchFamily="34" charset="0"/>
              </a:rPr>
              <a:t>. Oxford: </a:t>
            </a:r>
            <a:r>
              <a:rPr lang="de-CH" sz="1500" i="1" dirty="0" err="1">
                <a:solidFill>
                  <a:srgbClr val="222222"/>
                </a:solidFill>
                <a:latin typeface="Arial" panose="020B0604020202020204" pitchFamily="34" charset="0"/>
              </a:rPr>
              <a:t>Bardwell</a:t>
            </a:r>
            <a:r>
              <a:rPr lang="de-CH" sz="1500" dirty="0">
                <a:solidFill>
                  <a:srgbClr val="222222"/>
                </a:solidFill>
                <a:latin typeface="Arial" panose="020B0604020202020204" pitchFamily="34" charset="0"/>
              </a:rPr>
              <a:t> (2009), p,.8 ff.</a:t>
            </a:r>
            <a:endParaRPr lang="en-US" sz="1500" dirty="0"/>
          </a:p>
        </p:txBody>
      </p:sp>
      <p:cxnSp>
        <p:nvCxnSpPr>
          <p:cNvPr id="7" name="Gerade Verbindung 6">
            <a:extLst>
              <a:ext uri="{FF2B5EF4-FFF2-40B4-BE49-F238E27FC236}">
                <a16:creationId xmlns:a16="http://schemas.microsoft.com/office/drawing/2014/main" id="{03B6DFDC-A024-104B-A509-E2DB07C216EE}"/>
              </a:ext>
            </a:extLst>
          </p:cNvPr>
          <p:cNvCxnSpPr>
            <a:cxnSpLocks/>
          </p:cNvCxnSpPr>
          <p:nvPr/>
        </p:nvCxnSpPr>
        <p:spPr bwMode="auto">
          <a:xfrm>
            <a:off x="4860032"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Gerade Verbindung 7">
            <a:extLst>
              <a:ext uri="{FF2B5EF4-FFF2-40B4-BE49-F238E27FC236}">
                <a16:creationId xmlns:a16="http://schemas.microsoft.com/office/drawing/2014/main" id="{C2A86A2E-AB06-5743-BC44-BDE17FE82DC4}"/>
              </a:ext>
            </a:extLst>
          </p:cNvPr>
          <p:cNvCxnSpPr>
            <a:cxnSpLocks/>
          </p:cNvCxnSpPr>
          <p:nvPr/>
        </p:nvCxnSpPr>
        <p:spPr bwMode="auto">
          <a:xfrm>
            <a:off x="2627784"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Gerade Verbindung 8">
            <a:extLst>
              <a:ext uri="{FF2B5EF4-FFF2-40B4-BE49-F238E27FC236}">
                <a16:creationId xmlns:a16="http://schemas.microsoft.com/office/drawing/2014/main" id="{6AF820EF-A82D-8F46-B50D-46F75CB61EBF}"/>
              </a:ext>
            </a:extLst>
          </p:cNvPr>
          <p:cNvCxnSpPr>
            <a:cxnSpLocks/>
          </p:cNvCxnSpPr>
          <p:nvPr/>
        </p:nvCxnSpPr>
        <p:spPr bwMode="auto">
          <a:xfrm>
            <a:off x="212372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Gerade Verbindung 9">
            <a:extLst>
              <a:ext uri="{FF2B5EF4-FFF2-40B4-BE49-F238E27FC236}">
                <a16:creationId xmlns:a16="http://schemas.microsoft.com/office/drawing/2014/main" id="{06958CF5-1988-AD4D-8902-B23246A90720}"/>
              </a:ext>
            </a:extLst>
          </p:cNvPr>
          <p:cNvCxnSpPr>
            <a:cxnSpLocks/>
          </p:cNvCxnSpPr>
          <p:nvPr/>
        </p:nvCxnSpPr>
        <p:spPr bwMode="auto">
          <a:xfrm>
            <a:off x="1763688" y="2780928"/>
            <a:ext cx="0" cy="2088232"/>
          </a:xfrm>
          <a:prstGeom prst="line">
            <a:avLst/>
          </a:prstGeom>
          <a:solidFill>
            <a:schemeClr val="accent1"/>
          </a:solidFill>
          <a:ln w="34925" cap="flat" cmpd="sng" algn="ctr">
            <a:solidFill>
              <a:srgbClr val="FF0000"/>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hteck 10">
            <a:extLst>
              <a:ext uri="{FF2B5EF4-FFF2-40B4-BE49-F238E27FC236}">
                <a16:creationId xmlns:a16="http://schemas.microsoft.com/office/drawing/2014/main" id="{A4FDE208-7E5F-2F40-9FA9-4567748D3D95}"/>
              </a:ext>
            </a:extLst>
          </p:cNvPr>
          <p:cNvSpPr/>
          <p:nvPr/>
        </p:nvSpPr>
        <p:spPr>
          <a:xfrm>
            <a:off x="4595800" y="2057268"/>
            <a:ext cx="614271" cy="369332"/>
          </a:xfrm>
          <a:prstGeom prst="rect">
            <a:avLst/>
          </a:prstGeom>
        </p:spPr>
        <p:txBody>
          <a:bodyPr wrap="none">
            <a:spAutoFit/>
          </a:bodyPr>
          <a:lstStyle/>
          <a:p>
            <a:r>
              <a:rPr lang="en-US" sz="1800" b="1" dirty="0">
                <a:solidFill>
                  <a:srgbClr val="FF0000"/>
                </a:solidFill>
              </a:rPr>
              <a:t>K=0</a:t>
            </a:r>
          </a:p>
        </p:txBody>
      </p:sp>
      <p:sp>
        <p:nvSpPr>
          <p:cNvPr id="13" name="Rechteck 12">
            <a:extLst>
              <a:ext uri="{FF2B5EF4-FFF2-40B4-BE49-F238E27FC236}">
                <a16:creationId xmlns:a16="http://schemas.microsoft.com/office/drawing/2014/main" id="{BC238FB5-124C-0A4D-B678-F4A10E4AA013}"/>
              </a:ext>
            </a:extLst>
          </p:cNvPr>
          <p:cNvSpPr/>
          <p:nvPr/>
        </p:nvSpPr>
        <p:spPr>
          <a:xfrm>
            <a:off x="2320648" y="2083429"/>
            <a:ext cx="614271" cy="369332"/>
          </a:xfrm>
          <a:prstGeom prst="rect">
            <a:avLst/>
          </a:prstGeom>
        </p:spPr>
        <p:txBody>
          <a:bodyPr wrap="none">
            <a:spAutoFit/>
          </a:bodyPr>
          <a:lstStyle/>
          <a:p>
            <a:r>
              <a:rPr lang="en-US" sz="1800" b="1" dirty="0">
                <a:solidFill>
                  <a:srgbClr val="FF0000"/>
                </a:solidFill>
              </a:rPr>
              <a:t>K=1</a:t>
            </a:r>
          </a:p>
        </p:txBody>
      </p:sp>
      <p:sp>
        <p:nvSpPr>
          <p:cNvPr id="14" name="Rechteck 13">
            <a:extLst>
              <a:ext uri="{FF2B5EF4-FFF2-40B4-BE49-F238E27FC236}">
                <a16:creationId xmlns:a16="http://schemas.microsoft.com/office/drawing/2014/main" id="{AE733D9F-18A5-C24D-98A7-4F71153DA40E}"/>
              </a:ext>
            </a:extLst>
          </p:cNvPr>
          <p:cNvSpPr/>
          <p:nvPr/>
        </p:nvSpPr>
        <p:spPr>
          <a:xfrm>
            <a:off x="1816592" y="2241934"/>
            <a:ext cx="614271" cy="369332"/>
          </a:xfrm>
          <a:prstGeom prst="rect">
            <a:avLst/>
          </a:prstGeom>
        </p:spPr>
        <p:txBody>
          <a:bodyPr wrap="none">
            <a:spAutoFit/>
          </a:bodyPr>
          <a:lstStyle/>
          <a:p>
            <a:r>
              <a:rPr lang="en-US" sz="1800" b="1" dirty="0">
                <a:solidFill>
                  <a:srgbClr val="FF0000"/>
                </a:solidFill>
              </a:rPr>
              <a:t>K=2</a:t>
            </a:r>
          </a:p>
        </p:txBody>
      </p:sp>
      <p:sp>
        <p:nvSpPr>
          <p:cNvPr id="15" name="Rechteck 14">
            <a:extLst>
              <a:ext uri="{FF2B5EF4-FFF2-40B4-BE49-F238E27FC236}">
                <a16:creationId xmlns:a16="http://schemas.microsoft.com/office/drawing/2014/main" id="{7CB82D4D-A0DC-D444-8B8B-0C11F405DACA}"/>
              </a:ext>
            </a:extLst>
          </p:cNvPr>
          <p:cNvSpPr/>
          <p:nvPr/>
        </p:nvSpPr>
        <p:spPr>
          <a:xfrm>
            <a:off x="1454349" y="2456922"/>
            <a:ext cx="614271" cy="369332"/>
          </a:xfrm>
          <a:prstGeom prst="rect">
            <a:avLst/>
          </a:prstGeom>
        </p:spPr>
        <p:txBody>
          <a:bodyPr wrap="none">
            <a:spAutoFit/>
          </a:bodyPr>
          <a:lstStyle/>
          <a:p>
            <a:r>
              <a:rPr lang="en-US" sz="1800" b="1" dirty="0">
                <a:solidFill>
                  <a:srgbClr val="FF0000"/>
                </a:solidFill>
              </a:rPr>
              <a:t>K=3</a:t>
            </a:r>
          </a:p>
        </p:txBody>
      </p:sp>
      <p:sp>
        <p:nvSpPr>
          <p:cNvPr id="16" name="Titel 1">
            <a:extLst>
              <a:ext uri="{FF2B5EF4-FFF2-40B4-BE49-F238E27FC236}">
                <a16:creationId xmlns:a16="http://schemas.microsoft.com/office/drawing/2014/main" id="{589C87FC-C88F-3847-B281-CFC8A85E61A7}"/>
              </a:ext>
            </a:extLst>
          </p:cNvPr>
          <p:cNvSpPr>
            <a:spLocks noGrp="1"/>
          </p:cNvSpPr>
          <p:nvPr>
            <p:ph type="title"/>
          </p:nvPr>
        </p:nvSpPr>
        <p:spPr/>
        <p:txBody>
          <a:bodyPr/>
          <a:lstStyle/>
          <a:p>
            <a:r>
              <a:rPr lang="en-US" dirty="0"/>
              <a:t>Beliefs and learning</a:t>
            </a:r>
          </a:p>
        </p:txBody>
      </p:sp>
    </p:spTree>
    <p:extLst>
      <p:ext uri="{BB962C8B-B14F-4D97-AF65-F5344CB8AC3E}">
        <p14:creationId xmlns:p14="http://schemas.microsoft.com/office/powerpoint/2010/main" val="1256049422"/>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ECAFAE-B7D3-8A48-80EC-9CEE2518A070}"/>
              </a:ext>
            </a:extLst>
          </p:cNvPr>
          <p:cNvSpPr>
            <a:spLocks noGrp="1"/>
          </p:cNvSpPr>
          <p:nvPr>
            <p:ph type="title"/>
          </p:nvPr>
        </p:nvSpPr>
        <p:spPr/>
        <p:txBody>
          <a:bodyPr>
            <a:normAutofit/>
          </a:bodyPr>
          <a:lstStyle/>
          <a:p>
            <a:r>
              <a:rPr lang="en-US" dirty="0"/>
              <a:t>Conclusion</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3C5EBAD3-BDE3-E342-A996-95358DEA15CE}"/>
                  </a:ext>
                </a:extLst>
              </p:cNvPr>
              <p:cNvSpPr>
                <a:spLocks noGrp="1"/>
              </p:cNvSpPr>
              <p:nvPr>
                <p:ph idx="1"/>
              </p:nvPr>
            </p:nvSpPr>
            <p:spPr/>
            <p:txBody>
              <a:bodyPr/>
              <a:lstStyle/>
              <a:p>
                <a:pPr>
                  <a:buFont typeface="Arial" panose="020B0604020202020204" pitchFamily="34" charset="0"/>
                  <a:buChar char="•"/>
                </a:pPr>
                <a:r>
                  <a:rPr lang="en-US" dirty="0"/>
                  <a:t>In the first period behavior deviates strongly from the equilibrium.</a:t>
                </a:r>
              </a:p>
              <a:p>
                <a:pPr>
                  <a:buFont typeface="Arial" panose="020B0604020202020204" pitchFamily="34" charset="0"/>
                  <a:buChar char="•"/>
                </a:pPr>
                <a:r>
                  <a:rPr lang="en-US" dirty="0"/>
                  <a:t>Start from an average of 50 (reasoning of degree 0), reasoning steps of 1 and 2 play a significant role. Most observations are in the neighborhood of </a:t>
                </a:r>
                <a14:m>
                  <m:oMath xmlns:m="http://schemas.openxmlformats.org/officeDocument/2006/math">
                    <m:r>
                      <a:rPr lang="de-CH" i="1">
                        <a:latin typeface="Cambria Math" panose="02040503050406030204" pitchFamily="18" charset="0"/>
                      </a:rPr>
                      <m:t>50</m:t>
                    </m:r>
                    <m:r>
                      <a:rPr lang="de-CH" b="0" i="1" smtClean="0">
                        <a:latin typeface="Cambria Math" panose="02040503050406030204" pitchFamily="18" charset="0"/>
                      </a:rPr>
                      <m:t>𝑝</m:t>
                    </m:r>
                    <m:r>
                      <a:rPr lang="de-CH" b="0" i="1" smtClean="0">
                        <a:latin typeface="Cambria Math" panose="02040503050406030204" pitchFamily="18" charset="0"/>
                      </a:rPr>
                      <m:t> </m:t>
                    </m:r>
                  </m:oMath>
                </a14:m>
                <a:r>
                  <a:rPr lang="en-US" dirty="0"/>
                  <a:t>and </a:t>
                </a:r>
                <a14:m>
                  <m:oMath xmlns:m="http://schemas.openxmlformats.org/officeDocument/2006/math">
                    <m:sSup>
                      <m:sSupPr>
                        <m:ctrlPr>
                          <a:rPr lang="en-US" i="1" smtClean="0">
                            <a:latin typeface="Cambria Math" panose="02040503050406030204" pitchFamily="18" charset="0"/>
                          </a:rPr>
                        </m:ctrlPr>
                      </m:sSupPr>
                      <m:e>
                        <m:r>
                          <a:rPr lang="de-CH" b="0" i="1" smtClean="0">
                            <a:latin typeface="Cambria Math" panose="02040503050406030204" pitchFamily="18" charset="0"/>
                          </a:rPr>
                          <m:t>50</m:t>
                        </m:r>
                        <m:r>
                          <a:rPr lang="de-CH" b="0" i="1" smtClean="0">
                            <a:latin typeface="Cambria Math" panose="02040503050406030204" pitchFamily="18" charset="0"/>
                          </a:rPr>
                          <m:t>𝑝</m:t>
                        </m:r>
                      </m:e>
                      <m:sup>
                        <m:r>
                          <a:rPr lang="en-US" i="1" smtClean="0">
                            <a:latin typeface="Cambria Math" panose="02040503050406030204" pitchFamily="18" charset="0"/>
                          </a:rPr>
                          <m:t>2</m:t>
                        </m:r>
                      </m:sup>
                    </m:sSup>
                  </m:oMath>
                </a14:m>
                <a:r>
                  <a:rPr lang="en-US" dirty="0"/>
                  <a:t>.</a:t>
                </a:r>
              </a:p>
              <a:p>
                <a:pPr lvl="2">
                  <a:buFont typeface="Symbol" pitchFamily="2" charset="2"/>
                  <a:buChar char="-"/>
                </a:pPr>
                <a:r>
                  <a:rPr lang="en-US" dirty="0"/>
                  <a:t>This is referred to as </a:t>
                </a:r>
                <a:r>
                  <a:rPr lang="en-US" b="1" dirty="0"/>
                  <a:t>level-k reasoning</a:t>
                </a:r>
                <a:endParaRPr lang="en-US" dirty="0"/>
              </a:p>
              <a:p>
                <a:pPr>
                  <a:buFont typeface="Arial" panose="020B0604020202020204" pitchFamily="34" charset="0"/>
                  <a:buChar char="•"/>
                </a:pPr>
                <a:r>
                  <a:rPr lang="en-US" dirty="0"/>
                  <a:t>There is convergence towards equilibrium over time.</a:t>
                </a:r>
              </a:p>
              <a:p>
                <a:pPr marL="0" indent="0">
                  <a:buNone/>
                </a:pPr>
                <a:endParaRPr lang="en-US" dirty="0"/>
              </a:p>
              <a:p>
                <a:pPr marL="0" indent="0">
                  <a:buNone/>
                </a:pPr>
                <a:endParaRPr lang="en-US" dirty="0"/>
              </a:p>
              <a:p>
                <a:pPr marL="0" indent="0">
                  <a:buNone/>
                </a:pPr>
                <a:r>
                  <a:rPr lang="en-US" dirty="0"/>
                  <a:t>BUT:</a:t>
                </a:r>
              </a:p>
              <a:p>
                <a:pPr>
                  <a:buFont typeface="Arial" panose="020B0604020202020204" pitchFamily="34" charset="0"/>
                  <a:buChar char="•"/>
                </a:pPr>
                <a:r>
                  <a:rPr lang="en-US" dirty="0"/>
                  <a:t>Clearly people do not choose the Nash equilibrium</a:t>
                </a:r>
              </a:p>
              <a:p>
                <a:pPr>
                  <a:buFont typeface="Arial" panose="020B0604020202020204" pitchFamily="34" charset="0"/>
                  <a:buChar char="•"/>
                </a:pPr>
                <a:r>
                  <a:rPr lang="en-US" dirty="0"/>
                  <a:t>Clearly people do not iteratively eliminate all dominated strategies</a:t>
                </a:r>
              </a:p>
              <a:p>
                <a:pPr>
                  <a:buFont typeface="Arial" panose="020B0604020202020204" pitchFamily="34" charset="0"/>
                  <a:buChar char="•"/>
                </a:pPr>
                <a:endParaRPr lang="en-US" dirty="0"/>
              </a:p>
              <a:p>
                <a:pPr marL="0" indent="0">
                  <a:buNone/>
                </a:pPr>
                <a:endParaRPr lang="en-US" dirty="0"/>
              </a:p>
              <a:p>
                <a:pPr>
                  <a:buFont typeface="Arial" panose="020B0604020202020204" pitchFamily="34" charset="0"/>
                  <a:buChar char="•"/>
                </a:pPr>
                <a:endParaRPr lang="en-US" dirty="0"/>
              </a:p>
            </p:txBody>
          </p:sp>
        </mc:Choice>
        <mc:Fallback xmlns="">
          <p:sp>
            <p:nvSpPr>
              <p:cNvPr id="3" name="Inhaltsplatzhalter 2">
                <a:extLst>
                  <a:ext uri="{FF2B5EF4-FFF2-40B4-BE49-F238E27FC236}">
                    <a16:creationId xmlns:a16="http://schemas.microsoft.com/office/drawing/2014/main" id="{3C5EBAD3-BDE3-E342-A996-95358DEA15CE}"/>
                  </a:ext>
                </a:extLst>
              </p:cNvPr>
              <p:cNvSpPr>
                <a:spLocks noGrp="1" noRot="1" noChangeAspect="1" noMove="1" noResize="1" noEditPoints="1" noAdjustHandles="1" noChangeArrowheads="1" noChangeShapeType="1" noTextEdit="1"/>
              </p:cNvSpPr>
              <p:nvPr>
                <p:ph idx="1"/>
              </p:nvPr>
            </p:nvSpPr>
            <p:spPr>
              <a:blipFill>
                <a:blip r:embed="rId2"/>
                <a:stretch>
                  <a:fillRect l="-1958" t="-1600" r="-163"/>
                </a:stretch>
              </a:blipFill>
            </p:spPr>
            <p:txBody>
              <a:bodyPr/>
              <a:lstStyle/>
              <a:p>
                <a:r>
                  <a:rPr lang="de-DE">
                    <a:noFill/>
                  </a:rPr>
                  <a:t> </a:t>
                </a:r>
              </a:p>
            </p:txBody>
          </p:sp>
        </mc:Fallback>
      </mc:AlternateContent>
      <p:sp>
        <p:nvSpPr>
          <p:cNvPr id="4" name="Foliennummernplatzhalter 3">
            <a:extLst>
              <a:ext uri="{FF2B5EF4-FFF2-40B4-BE49-F238E27FC236}">
                <a16:creationId xmlns:a16="http://schemas.microsoft.com/office/drawing/2014/main" id="{E5A1039F-EADE-EF43-A509-A4962A8CC942}"/>
              </a:ext>
            </a:extLst>
          </p:cNvPr>
          <p:cNvSpPr>
            <a:spLocks noGrp="1"/>
          </p:cNvSpPr>
          <p:nvPr>
            <p:ph type="sldNum" sz="quarter" idx="12"/>
          </p:nvPr>
        </p:nvSpPr>
        <p:spPr/>
        <p:txBody>
          <a:bodyPr/>
          <a:lstStyle/>
          <a:p>
            <a:r>
              <a:rPr lang="en-US"/>
              <a:t>Page </a:t>
            </a:r>
            <a:fld id="{9D46F3A4-F478-9440-BC8E-B732027F4C86}" type="slidenum">
              <a:rPr lang="en-US" smtClean="0"/>
              <a:pPr/>
              <a:t>19</a:t>
            </a:fld>
            <a:endParaRPr lang="en-US" dirty="0"/>
          </a:p>
        </p:txBody>
      </p:sp>
    </p:spTree>
    <p:extLst>
      <p:ext uri="{BB962C8B-B14F-4D97-AF65-F5344CB8AC3E}">
        <p14:creationId xmlns:p14="http://schemas.microsoft.com/office/powerpoint/2010/main" val="3469098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DE5B8F-AFE2-1047-84E9-EB567F0D8C89}"/>
              </a:ext>
            </a:extLst>
          </p:cNvPr>
          <p:cNvSpPr>
            <a:spLocks noGrp="1"/>
          </p:cNvSpPr>
          <p:nvPr>
            <p:ph type="title"/>
          </p:nvPr>
        </p:nvSpPr>
        <p:spPr/>
        <p:txBody>
          <a:bodyPr/>
          <a:lstStyle/>
          <a:p>
            <a:r>
              <a:rPr lang="en-US" dirty="0"/>
              <a:t>Newspaper experiments</a:t>
            </a:r>
          </a:p>
        </p:txBody>
      </p:sp>
      <p:sp>
        <p:nvSpPr>
          <p:cNvPr id="3" name="Inhaltsplatzhalter 2">
            <a:extLst>
              <a:ext uri="{FF2B5EF4-FFF2-40B4-BE49-F238E27FC236}">
                <a16:creationId xmlns:a16="http://schemas.microsoft.com/office/drawing/2014/main" id="{7A47E612-F3CC-D444-B6C4-C499F5A56831}"/>
              </a:ext>
            </a:extLst>
          </p:cNvPr>
          <p:cNvSpPr>
            <a:spLocks noGrp="1"/>
          </p:cNvSpPr>
          <p:nvPr>
            <p:ph idx="1"/>
          </p:nvPr>
        </p:nvSpPr>
        <p:spPr/>
        <p:txBody>
          <a:bodyPr/>
          <a:lstStyle/>
          <a:p>
            <a:pPr marL="0" indent="0">
              <a:buNone/>
            </a:pPr>
            <a:r>
              <a:rPr lang="en-US" dirty="0"/>
              <a:t>Advantages:</a:t>
            </a:r>
          </a:p>
          <a:p>
            <a:pPr>
              <a:buFont typeface="Arial" panose="020B0604020202020204" pitchFamily="34" charset="0"/>
              <a:buChar char="•"/>
            </a:pPr>
            <a:r>
              <a:rPr lang="en-US" dirty="0"/>
              <a:t>Very large number of subjects.</a:t>
            </a:r>
          </a:p>
          <a:p>
            <a:pPr>
              <a:buFont typeface="Arial" panose="020B0604020202020204" pitchFamily="34" charset="0"/>
              <a:buChar char="•"/>
            </a:pPr>
            <a:r>
              <a:rPr lang="en-US" dirty="0"/>
              <a:t>Larger rewards.</a:t>
            </a:r>
          </a:p>
          <a:p>
            <a:pPr>
              <a:buFont typeface="Arial" panose="020B0604020202020204" pitchFamily="34" charset="0"/>
              <a:buChar char="•"/>
            </a:pPr>
            <a:r>
              <a:rPr lang="en-US" dirty="0"/>
              <a:t>Longer time scales.</a:t>
            </a:r>
          </a:p>
          <a:p>
            <a:pPr>
              <a:buFont typeface="Arial" panose="020B0604020202020204" pitchFamily="34" charset="0"/>
              <a:buChar char="•"/>
            </a:pPr>
            <a:r>
              <a:rPr lang="en-US" dirty="0"/>
              <a:t>More diverse subject pool.</a:t>
            </a:r>
          </a:p>
          <a:p>
            <a:pPr marL="0" indent="0">
              <a:buNone/>
            </a:pPr>
            <a:endParaRPr lang="en-US" dirty="0"/>
          </a:p>
          <a:p>
            <a:pPr marL="0" indent="0">
              <a:buNone/>
            </a:pPr>
            <a:r>
              <a:rPr lang="en-US" dirty="0"/>
              <a:t>But also…</a:t>
            </a:r>
          </a:p>
          <a:p>
            <a:pPr>
              <a:buFont typeface="Arial" panose="020B0604020202020204" pitchFamily="34" charset="0"/>
              <a:buChar char="•"/>
            </a:pPr>
            <a:r>
              <a:rPr lang="en-US" dirty="0"/>
              <a:t>Selection bias</a:t>
            </a:r>
          </a:p>
          <a:p>
            <a:pPr>
              <a:buFont typeface="Arial" panose="020B0604020202020204" pitchFamily="34" charset="0"/>
              <a:buChar char="•"/>
            </a:pPr>
            <a:r>
              <a:rPr lang="en-US" dirty="0"/>
              <a:t>Less control (information given previous to participation; subjects could look for information about the game).</a:t>
            </a:r>
          </a:p>
          <a:p>
            <a:pPr>
              <a:buFont typeface="Arial" panose="020B0604020202020204" pitchFamily="34" charset="0"/>
              <a:buChar char="•"/>
            </a:pPr>
            <a:endParaRPr lang="en-US" dirty="0"/>
          </a:p>
        </p:txBody>
      </p:sp>
      <p:sp>
        <p:nvSpPr>
          <p:cNvPr id="4" name="Foliennummernplatzhalter 3">
            <a:extLst>
              <a:ext uri="{FF2B5EF4-FFF2-40B4-BE49-F238E27FC236}">
                <a16:creationId xmlns:a16="http://schemas.microsoft.com/office/drawing/2014/main" id="{FD9D3413-7528-2543-8EBC-484BA533F94B}"/>
              </a:ext>
            </a:extLst>
          </p:cNvPr>
          <p:cNvSpPr>
            <a:spLocks noGrp="1"/>
          </p:cNvSpPr>
          <p:nvPr>
            <p:ph type="sldNum" sz="quarter" idx="12"/>
          </p:nvPr>
        </p:nvSpPr>
        <p:spPr/>
        <p:txBody>
          <a:bodyPr/>
          <a:lstStyle/>
          <a:p>
            <a:r>
              <a:rPr lang="en-US"/>
              <a:t>Page </a:t>
            </a:r>
            <a:fld id="{9D46F3A4-F478-9440-BC8E-B732027F4C86}" type="slidenum">
              <a:rPr lang="en-US" smtClean="0"/>
              <a:pPr/>
              <a:t>20</a:t>
            </a:fld>
            <a:endParaRPr lang="en-US" dirty="0"/>
          </a:p>
        </p:txBody>
      </p:sp>
    </p:spTree>
    <p:extLst>
      <p:ext uri="{BB962C8B-B14F-4D97-AF65-F5344CB8AC3E}">
        <p14:creationId xmlns:p14="http://schemas.microsoft.com/office/powerpoint/2010/main" val="3753047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F566CEB8-97A9-8546-AD40-8AEE761E68CB}"/>
              </a:ext>
            </a:extLst>
          </p:cNvPr>
          <p:cNvSpPr>
            <a:spLocks noGrp="1"/>
          </p:cNvSpPr>
          <p:nvPr>
            <p:ph idx="1"/>
          </p:nvPr>
        </p:nvSpPr>
        <p:spPr/>
        <p:txBody>
          <a:bodyPr/>
          <a:lstStyle/>
          <a:p>
            <a:pPr marL="0" indent="0" algn="ctr">
              <a:buNone/>
            </a:pPr>
            <a:r>
              <a:rPr lang="en-US" b="1" dirty="0"/>
              <a:t>Daily business paper, worldwide distributed, 391,000 copies per day (posted by R. Thaler).</a:t>
            </a:r>
          </a:p>
          <a:p>
            <a:pPr marL="0" indent="0">
              <a:buNone/>
            </a:pPr>
            <a:endParaRPr lang="en-US" dirty="0"/>
          </a:p>
          <a:p>
            <a:pPr marL="0" indent="0">
              <a:buNone/>
            </a:pPr>
            <a:endParaRPr lang="en-US" dirty="0"/>
          </a:p>
          <a:p>
            <a:pPr>
              <a:buFont typeface="Arial" panose="020B0604020202020204" pitchFamily="34" charset="0"/>
              <a:buChar char="•"/>
            </a:pPr>
            <a:r>
              <a:rPr lang="en-US" dirty="0"/>
              <a:t>1,476 participants.</a:t>
            </a:r>
          </a:p>
          <a:p>
            <a:pPr>
              <a:buFont typeface="Arial" panose="020B0604020202020204" pitchFamily="34" charset="0"/>
              <a:buChar char="•"/>
            </a:pPr>
            <a:r>
              <a:rPr lang="en-US" dirty="0"/>
              <a:t>Integer number in [0,100] P=2/3</a:t>
            </a:r>
          </a:p>
          <a:p>
            <a:pPr>
              <a:buFont typeface="Arial" panose="020B0604020202020204" pitchFamily="34" charset="0"/>
              <a:buChar char="•"/>
            </a:pPr>
            <a:r>
              <a:rPr lang="en-US" dirty="0"/>
              <a:t>2 return club class tickets to New York or Chicago (donated by British Airways).</a:t>
            </a:r>
          </a:p>
          <a:p>
            <a:pPr>
              <a:buFont typeface="Arial" panose="020B0604020202020204" pitchFamily="34" charset="0"/>
              <a:buChar char="•"/>
            </a:pPr>
            <a:r>
              <a:rPr lang="en-US" dirty="0"/>
              <a:t>13 days to submit.</a:t>
            </a:r>
          </a:p>
          <a:p>
            <a:pPr>
              <a:buFont typeface="Arial" panose="020B0604020202020204" pitchFamily="34" charset="0"/>
              <a:buChar char="•"/>
            </a:pPr>
            <a:r>
              <a:rPr lang="en-US" dirty="0"/>
              <a:t>One entry per household. Minimum age of 18, resident of UK.</a:t>
            </a:r>
          </a:p>
          <a:p>
            <a:pPr>
              <a:buFont typeface="Arial" panose="020B0604020202020204" pitchFamily="34" charset="0"/>
              <a:buChar char="•"/>
            </a:pPr>
            <a:r>
              <a:rPr lang="en-US" dirty="0"/>
              <a:t>Language: English.</a:t>
            </a:r>
          </a:p>
          <a:p>
            <a:endParaRPr lang="en-US" dirty="0"/>
          </a:p>
        </p:txBody>
      </p:sp>
      <p:sp>
        <p:nvSpPr>
          <p:cNvPr id="4" name="Foliennummernplatzhalter 3">
            <a:extLst>
              <a:ext uri="{FF2B5EF4-FFF2-40B4-BE49-F238E27FC236}">
                <a16:creationId xmlns:a16="http://schemas.microsoft.com/office/drawing/2014/main" id="{5AED16CB-92A6-4D4F-BA30-4EAD71D43F4E}"/>
              </a:ext>
            </a:extLst>
          </p:cNvPr>
          <p:cNvSpPr>
            <a:spLocks noGrp="1"/>
          </p:cNvSpPr>
          <p:nvPr>
            <p:ph type="sldNum" sz="quarter" idx="12"/>
          </p:nvPr>
        </p:nvSpPr>
        <p:spPr/>
        <p:txBody>
          <a:bodyPr/>
          <a:lstStyle/>
          <a:p>
            <a:r>
              <a:rPr lang="en-US"/>
              <a:t>Page </a:t>
            </a:r>
            <a:fld id="{9D46F3A4-F478-9440-BC8E-B732027F4C86}" type="slidenum">
              <a:rPr lang="en-US" smtClean="0"/>
              <a:pPr/>
              <a:t>21</a:t>
            </a:fld>
            <a:endParaRPr lang="en-US" dirty="0"/>
          </a:p>
        </p:txBody>
      </p:sp>
      <p:pic>
        <p:nvPicPr>
          <p:cNvPr id="5" name="Bild 4">
            <a:extLst>
              <a:ext uri="{FF2B5EF4-FFF2-40B4-BE49-F238E27FC236}">
                <a16:creationId xmlns:a16="http://schemas.microsoft.com/office/drawing/2014/main" id="{75E6C713-7B7A-2546-A682-8BFB1D0A210D}"/>
              </a:ext>
            </a:extLst>
          </p:cNvPr>
          <p:cNvPicPr>
            <a:picLocks noChangeAspect="1"/>
          </p:cNvPicPr>
          <p:nvPr/>
        </p:nvPicPr>
        <p:blipFill>
          <a:blip r:embed="rId2"/>
          <a:stretch>
            <a:fillRect/>
          </a:stretch>
        </p:blipFill>
        <p:spPr>
          <a:xfrm>
            <a:off x="2123728" y="188640"/>
            <a:ext cx="4348554" cy="842743"/>
          </a:xfrm>
          <a:prstGeom prst="rect">
            <a:avLst/>
          </a:prstGeom>
        </p:spPr>
      </p:pic>
    </p:spTree>
    <p:extLst>
      <p:ext uri="{BB962C8B-B14F-4D97-AF65-F5344CB8AC3E}">
        <p14:creationId xmlns:p14="http://schemas.microsoft.com/office/powerpoint/2010/main" val="41080114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2">
            <a:extLst>
              <a:ext uri="{FF2B5EF4-FFF2-40B4-BE49-F238E27FC236}">
                <a16:creationId xmlns:a16="http://schemas.microsoft.com/office/drawing/2014/main" id="{E472F4C7-C4A7-7741-B7BA-030661E4DE24}"/>
              </a:ext>
            </a:extLst>
          </p:cNvPr>
          <p:cNvPicPr>
            <a:picLocks noChangeAspect="1"/>
          </p:cNvPicPr>
          <p:nvPr/>
        </p:nvPicPr>
        <p:blipFill>
          <a:blip r:embed="rId2"/>
          <a:stretch>
            <a:fillRect/>
          </a:stretch>
        </p:blipFill>
        <p:spPr>
          <a:xfrm>
            <a:off x="2807804" y="5815"/>
            <a:ext cx="3528392" cy="1381954"/>
          </a:xfrm>
          <a:prstGeom prst="rect">
            <a:avLst/>
          </a:prstGeom>
        </p:spPr>
      </p:pic>
      <p:sp>
        <p:nvSpPr>
          <p:cNvPr id="3" name="Inhaltsplatzhalter 2">
            <a:extLst>
              <a:ext uri="{FF2B5EF4-FFF2-40B4-BE49-F238E27FC236}">
                <a16:creationId xmlns:a16="http://schemas.microsoft.com/office/drawing/2014/main" id="{F566CEB8-97A9-8546-AD40-8AEE761E68CB}"/>
              </a:ext>
            </a:extLst>
          </p:cNvPr>
          <p:cNvSpPr>
            <a:spLocks noGrp="1"/>
          </p:cNvSpPr>
          <p:nvPr>
            <p:ph idx="1"/>
          </p:nvPr>
        </p:nvSpPr>
        <p:spPr/>
        <p:txBody>
          <a:bodyPr/>
          <a:lstStyle/>
          <a:p>
            <a:pPr marL="0" indent="0" algn="ctr">
              <a:buNone/>
            </a:pPr>
            <a:r>
              <a:rPr lang="en-US" b="1" dirty="0"/>
              <a:t>Monthly Magazine, German edition of Scientific American, 120,000 copies per month (posted by R. </a:t>
            </a:r>
            <a:r>
              <a:rPr lang="en-US" b="1" dirty="0" err="1"/>
              <a:t>Selten</a:t>
            </a:r>
            <a:r>
              <a:rPr lang="en-US" b="1" dirty="0"/>
              <a:t> and R. Nagel)</a:t>
            </a:r>
          </a:p>
          <a:p>
            <a:pPr marL="0" indent="0">
              <a:buNone/>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2,728 participants.</a:t>
            </a:r>
          </a:p>
          <a:p>
            <a:pPr>
              <a:buFont typeface="Arial" panose="020B0604020202020204" pitchFamily="34" charset="0"/>
              <a:buChar char="•"/>
            </a:pPr>
            <a:r>
              <a:rPr lang="en-US" dirty="0"/>
              <a:t>Integer number in [0,100] P=2/3</a:t>
            </a:r>
          </a:p>
          <a:p>
            <a:pPr>
              <a:buFont typeface="Arial" panose="020B0604020202020204" pitchFamily="34" charset="0"/>
              <a:buChar char="•"/>
            </a:pPr>
            <a:r>
              <a:rPr lang="en-US" dirty="0"/>
              <a:t>1000 DM (600$) paid by Spektrum.</a:t>
            </a:r>
          </a:p>
          <a:p>
            <a:pPr>
              <a:buFont typeface="Arial" panose="020B0604020202020204" pitchFamily="34" charset="0"/>
              <a:buChar char="•"/>
            </a:pPr>
            <a:r>
              <a:rPr lang="en-US" dirty="0"/>
              <a:t>2 weeks to submit.</a:t>
            </a:r>
          </a:p>
          <a:p>
            <a:pPr>
              <a:buFont typeface="Arial" panose="020B0604020202020204" pitchFamily="34" charset="0"/>
              <a:buChar char="•"/>
            </a:pPr>
            <a:r>
              <a:rPr lang="en-US" dirty="0"/>
              <a:t>One entry per participant.</a:t>
            </a:r>
          </a:p>
          <a:p>
            <a:pPr>
              <a:buFont typeface="Arial" panose="020B0604020202020204" pitchFamily="34" charset="0"/>
              <a:buChar char="•"/>
            </a:pPr>
            <a:r>
              <a:rPr lang="en-US" dirty="0"/>
              <a:t>Language: German.</a:t>
            </a:r>
          </a:p>
          <a:p>
            <a:endParaRPr lang="en-US" dirty="0"/>
          </a:p>
        </p:txBody>
      </p:sp>
      <p:sp>
        <p:nvSpPr>
          <p:cNvPr id="4" name="Foliennummernplatzhalter 3">
            <a:extLst>
              <a:ext uri="{FF2B5EF4-FFF2-40B4-BE49-F238E27FC236}">
                <a16:creationId xmlns:a16="http://schemas.microsoft.com/office/drawing/2014/main" id="{5AED16CB-92A6-4D4F-BA30-4EAD71D43F4E}"/>
              </a:ext>
            </a:extLst>
          </p:cNvPr>
          <p:cNvSpPr>
            <a:spLocks noGrp="1"/>
          </p:cNvSpPr>
          <p:nvPr>
            <p:ph type="sldNum" sz="quarter" idx="12"/>
          </p:nvPr>
        </p:nvSpPr>
        <p:spPr/>
        <p:txBody>
          <a:bodyPr/>
          <a:lstStyle/>
          <a:p>
            <a:r>
              <a:rPr lang="en-US"/>
              <a:t>Page </a:t>
            </a:r>
            <a:fld id="{9D46F3A4-F478-9440-BC8E-B732027F4C86}" type="slidenum">
              <a:rPr lang="en-US" smtClean="0"/>
              <a:pPr/>
              <a:t>22</a:t>
            </a:fld>
            <a:endParaRPr lang="en-US" dirty="0"/>
          </a:p>
        </p:txBody>
      </p:sp>
    </p:spTree>
    <p:extLst>
      <p:ext uri="{BB962C8B-B14F-4D97-AF65-F5344CB8AC3E}">
        <p14:creationId xmlns:p14="http://schemas.microsoft.com/office/powerpoint/2010/main" val="7873065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1F08D7A9-D9C3-4643-B100-C9CA3C0C3BE8}"/>
              </a:ext>
            </a:extLst>
          </p:cNvPr>
          <p:cNvSpPr>
            <a:spLocks noGrp="1"/>
          </p:cNvSpPr>
          <p:nvPr>
            <p:ph idx="1"/>
          </p:nvPr>
        </p:nvSpPr>
        <p:spPr/>
        <p:txBody>
          <a:bodyPr/>
          <a:lstStyle/>
          <a:p>
            <a:pPr marL="0" indent="0">
              <a:buNone/>
            </a:pPr>
            <a:endParaRPr lang="en-US" dirty="0"/>
          </a:p>
          <a:p>
            <a:pPr marL="0" indent="0" algn="ctr">
              <a:buNone/>
            </a:pPr>
            <a:r>
              <a:rPr lang="en-US" b="1" dirty="0"/>
              <a:t>Daily business paper, distributed in Spain , 40,000 copies per day (Posted by Bosch-Domenech and R. Nagel)</a:t>
            </a:r>
          </a:p>
          <a:p>
            <a:pPr marL="0" indent="0">
              <a:buNone/>
            </a:pPr>
            <a:endParaRPr lang="en-US" dirty="0"/>
          </a:p>
          <a:p>
            <a:pPr>
              <a:buFont typeface="Arial" panose="020B0604020202020204" pitchFamily="34" charset="0"/>
              <a:buChar char="•"/>
            </a:pPr>
            <a:r>
              <a:rPr lang="en-US" dirty="0"/>
              <a:t>3,696 participants.</a:t>
            </a:r>
          </a:p>
          <a:p>
            <a:pPr>
              <a:buFont typeface="Arial" panose="020B0604020202020204" pitchFamily="34" charset="0"/>
              <a:buChar char="•"/>
            </a:pPr>
            <a:r>
              <a:rPr lang="en-US" dirty="0"/>
              <a:t>Integer number in [1,100] P=2/3</a:t>
            </a:r>
          </a:p>
          <a:p>
            <a:pPr>
              <a:buFont typeface="Arial" panose="020B0604020202020204" pitchFamily="34" charset="0"/>
              <a:buChar char="•"/>
            </a:pPr>
            <a:r>
              <a:rPr lang="en-US" dirty="0"/>
              <a:t>1000 Pesetas (800$) paid by </a:t>
            </a:r>
            <a:r>
              <a:rPr lang="en-US" dirty="0" err="1"/>
              <a:t>Expansión</a:t>
            </a:r>
            <a:r>
              <a:rPr lang="en-US" dirty="0"/>
              <a:t>.</a:t>
            </a:r>
          </a:p>
          <a:p>
            <a:pPr>
              <a:buFont typeface="Arial" panose="020B0604020202020204" pitchFamily="34" charset="0"/>
              <a:buChar char="•"/>
            </a:pPr>
            <a:r>
              <a:rPr lang="en-US" dirty="0"/>
              <a:t>1 week to submit.</a:t>
            </a:r>
          </a:p>
          <a:p>
            <a:pPr>
              <a:buFont typeface="Arial" panose="020B0604020202020204" pitchFamily="34" charset="0"/>
              <a:buChar char="•"/>
            </a:pPr>
            <a:r>
              <a:rPr lang="en-US" dirty="0"/>
              <a:t>One entry per person.</a:t>
            </a:r>
          </a:p>
          <a:p>
            <a:pPr>
              <a:buFont typeface="Arial" panose="020B0604020202020204" pitchFamily="34" charset="0"/>
              <a:buChar char="•"/>
            </a:pPr>
            <a:r>
              <a:rPr lang="en-US" dirty="0"/>
              <a:t>Language: Spanish.</a:t>
            </a:r>
          </a:p>
          <a:p>
            <a:endParaRPr lang="en-US" dirty="0"/>
          </a:p>
        </p:txBody>
      </p:sp>
      <p:sp>
        <p:nvSpPr>
          <p:cNvPr id="4" name="Foliennummernplatzhalter 3">
            <a:extLst>
              <a:ext uri="{FF2B5EF4-FFF2-40B4-BE49-F238E27FC236}">
                <a16:creationId xmlns:a16="http://schemas.microsoft.com/office/drawing/2014/main" id="{47AD6FE8-BB99-274F-99C9-68BA24DFE1F8}"/>
              </a:ext>
            </a:extLst>
          </p:cNvPr>
          <p:cNvSpPr>
            <a:spLocks noGrp="1"/>
          </p:cNvSpPr>
          <p:nvPr>
            <p:ph type="sldNum" sz="quarter" idx="12"/>
          </p:nvPr>
        </p:nvSpPr>
        <p:spPr/>
        <p:txBody>
          <a:bodyPr/>
          <a:lstStyle/>
          <a:p>
            <a:r>
              <a:rPr lang="en-US"/>
              <a:t>Page </a:t>
            </a:r>
            <a:fld id="{9D46F3A4-F478-9440-BC8E-B732027F4C86}" type="slidenum">
              <a:rPr lang="en-US" smtClean="0"/>
              <a:pPr/>
              <a:t>23</a:t>
            </a:fld>
            <a:endParaRPr lang="en-US" dirty="0"/>
          </a:p>
        </p:txBody>
      </p:sp>
      <p:pic>
        <p:nvPicPr>
          <p:cNvPr id="5" name="Bild 3">
            <a:extLst>
              <a:ext uri="{FF2B5EF4-FFF2-40B4-BE49-F238E27FC236}">
                <a16:creationId xmlns:a16="http://schemas.microsoft.com/office/drawing/2014/main" id="{8CE61834-B61A-274D-A9AD-F801B15761DA}"/>
              </a:ext>
            </a:extLst>
          </p:cNvPr>
          <p:cNvPicPr>
            <a:picLocks noChangeAspect="1"/>
          </p:cNvPicPr>
          <p:nvPr/>
        </p:nvPicPr>
        <p:blipFill>
          <a:blip r:embed="rId2"/>
          <a:stretch>
            <a:fillRect/>
          </a:stretch>
        </p:blipFill>
        <p:spPr>
          <a:xfrm>
            <a:off x="2792055" y="0"/>
            <a:ext cx="3559890" cy="1705000"/>
          </a:xfrm>
          <a:prstGeom prst="rect">
            <a:avLst/>
          </a:prstGeom>
        </p:spPr>
      </p:pic>
    </p:spTree>
    <p:extLst>
      <p:ext uri="{BB962C8B-B14F-4D97-AF65-F5344CB8AC3E}">
        <p14:creationId xmlns:p14="http://schemas.microsoft.com/office/powerpoint/2010/main" val="3077928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ＭＳ Ｐゴシック" charset="0"/>
              <a:cs typeface="Arial" charset="0"/>
            </a:endParaRPr>
          </a:p>
        </p:txBody>
      </p:sp>
      <p:pic>
        <p:nvPicPr>
          <p:cNvPr id="3" name="Bild 2"/>
          <p:cNvPicPr>
            <a:picLocks noChangeAspect="1"/>
          </p:cNvPicPr>
          <p:nvPr/>
        </p:nvPicPr>
        <p:blipFill>
          <a:blip r:embed="rId3"/>
          <a:stretch>
            <a:fillRect/>
          </a:stretch>
        </p:blipFill>
        <p:spPr>
          <a:xfrm>
            <a:off x="553509" y="2809538"/>
            <a:ext cx="3048000" cy="1193800"/>
          </a:xfrm>
          <a:prstGeom prst="rect">
            <a:avLst/>
          </a:prstGeom>
        </p:spPr>
      </p:pic>
      <p:pic>
        <p:nvPicPr>
          <p:cNvPr id="4" name="Bild 3"/>
          <p:cNvPicPr>
            <a:picLocks noChangeAspect="1"/>
          </p:cNvPicPr>
          <p:nvPr/>
        </p:nvPicPr>
        <p:blipFill>
          <a:blip r:embed="rId4"/>
          <a:stretch>
            <a:fillRect/>
          </a:stretch>
        </p:blipFill>
        <p:spPr>
          <a:xfrm>
            <a:off x="506055" y="4968219"/>
            <a:ext cx="3559890" cy="1705000"/>
          </a:xfrm>
          <a:prstGeom prst="rect">
            <a:avLst/>
          </a:prstGeom>
        </p:spPr>
      </p:pic>
      <p:pic>
        <p:nvPicPr>
          <p:cNvPr id="5" name="Bild 4"/>
          <p:cNvPicPr>
            <a:picLocks noChangeAspect="1"/>
          </p:cNvPicPr>
          <p:nvPr/>
        </p:nvPicPr>
        <p:blipFill>
          <a:blip r:embed="rId5"/>
          <a:stretch>
            <a:fillRect/>
          </a:stretch>
        </p:blipFill>
        <p:spPr>
          <a:xfrm>
            <a:off x="251520" y="778455"/>
            <a:ext cx="4087183" cy="792089"/>
          </a:xfrm>
          <a:prstGeom prst="rect">
            <a:avLst/>
          </a:prstGeom>
        </p:spPr>
      </p:pic>
      <p:pic>
        <p:nvPicPr>
          <p:cNvPr id="6" name="Bild 5"/>
          <p:cNvPicPr>
            <a:picLocks noChangeAspect="1"/>
          </p:cNvPicPr>
          <p:nvPr/>
        </p:nvPicPr>
        <p:blipFill>
          <a:blip r:embed="rId6"/>
          <a:stretch>
            <a:fillRect/>
          </a:stretch>
        </p:blipFill>
        <p:spPr>
          <a:xfrm>
            <a:off x="4622699" y="16600"/>
            <a:ext cx="3964546" cy="6810507"/>
          </a:xfrm>
          <a:prstGeom prst="rect">
            <a:avLst/>
          </a:prstGeom>
        </p:spPr>
      </p:pic>
      <p:sp>
        <p:nvSpPr>
          <p:cNvPr id="16" name="Textfeld 15"/>
          <p:cNvSpPr txBox="1"/>
          <p:nvPr/>
        </p:nvSpPr>
        <p:spPr>
          <a:xfrm>
            <a:off x="506055" y="6519330"/>
            <a:ext cx="3172406" cy="307777"/>
          </a:xfrm>
          <a:prstGeom prst="rect">
            <a:avLst/>
          </a:prstGeom>
          <a:noFill/>
        </p:spPr>
        <p:txBody>
          <a:bodyPr wrap="square" rtlCol="0">
            <a:spAutoFit/>
          </a:bodyPr>
          <a:lstStyle/>
          <a:p>
            <a:r>
              <a:rPr lang="de-DE" sz="1400" dirty="0"/>
              <a:t>Bosch-</a:t>
            </a:r>
            <a:r>
              <a:rPr lang="de-DE" sz="1400" dirty="0" err="1"/>
              <a:t>Domènech</a:t>
            </a:r>
            <a:r>
              <a:rPr lang="de-DE" sz="1400" dirty="0"/>
              <a:t> et al. (2002)</a:t>
            </a:r>
          </a:p>
        </p:txBody>
      </p:sp>
      <p:sp>
        <p:nvSpPr>
          <p:cNvPr id="17" name="Oval 16">
            <a:extLst>
              <a:ext uri="{FF2B5EF4-FFF2-40B4-BE49-F238E27FC236}">
                <a16:creationId xmlns:a16="http://schemas.microsoft.com/office/drawing/2014/main" id="{7C9F18EF-CD3B-7C4C-85D0-C050F859E060}"/>
              </a:ext>
            </a:extLst>
          </p:cNvPr>
          <p:cNvSpPr/>
          <p:nvPr/>
        </p:nvSpPr>
        <p:spPr bwMode="auto">
          <a:xfrm>
            <a:off x="6444208" y="764704"/>
            <a:ext cx="1656184" cy="576064"/>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18" name="Oval 17">
            <a:extLst>
              <a:ext uri="{FF2B5EF4-FFF2-40B4-BE49-F238E27FC236}">
                <a16:creationId xmlns:a16="http://schemas.microsoft.com/office/drawing/2014/main" id="{57E597D6-E5CF-BB48-AA0A-F0F6CFDC07FB}"/>
              </a:ext>
            </a:extLst>
          </p:cNvPr>
          <p:cNvSpPr/>
          <p:nvPr/>
        </p:nvSpPr>
        <p:spPr bwMode="auto">
          <a:xfrm>
            <a:off x="6614488" y="3118406"/>
            <a:ext cx="1656184" cy="576064"/>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19" name="Oval 18">
            <a:extLst>
              <a:ext uri="{FF2B5EF4-FFF2-40B4-BE49-F238E27FC236}">
                <a16:creationId xmlns:a16="http://schemas.microsoft.com/office/drawing/2014/main" id="{09ACDE77-4F3C-5742-843D-8F04E472D70A}"/>
              </a:ext>
            </a:extLst>
          </p:cNvPr>
          <p:cNvSpPr/>
          <p:nvPr/>
        </p:nvSpPr>
        <p:spPr bwMode="auto">
          <a:xfrm>
            <a:off x="6604972" y="5450730"/>
            <a:ext cx="1656184" cy="576064"/>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735639928"/>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13044"/>
            <a:ext cx="9144000" cy="6871043"/>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ＭＳ Ｐゴシック" charset="0"/>
              <a:cs typeface="Arial" charset="0"/>
            </a:endParaRPr>
          </a:p>
        </p:txBody>
      </p:sp>
      <p:pic>
        <p:nvPicPr>
          <p:cNvPr id="10" name="Bild 9"/>
          <p:cNvPicPr>
            <a:picLocks noChangeAspect="1"/>
          </p:cNvPicPr>
          <p:nvPr/>
        </p:nvPicPr>
        <p:blipFill>
          <a:blip r:embed="rId3"/>
          <a:stretch>
            <a:fillRect/>
          </a:stretch>
        </p:blipFill>
        <p:spPr>
          <a:xfrm>
            <a:off x="715277" y="0"/>
            <a:ext cx="7713445" cy="6525344"/>
          </a:xfrm>
          <a:prstGeom prst="rect">
            <a:avLst/>
          </a:prstGeom>
        </p:spPr>
      </p:pic>
      <p:sp>
        <p:nvSpPr>
          <p:cNvPr id="13" name="Oval 12">
            <a:extLst>
              <a:ext uri="{FF2B5EF4-FFF2-40B4-BE49-F238E27FC236}">
                <a16:creationId xmlns:a16="http://schemas.microsoft.com/office/drawing/2014/main" id="{02998FCF-AD5B-F944-80CC-C1ACF020FD3E}"/>
              </a:ext>
            </a:extLst>
          </p:cNvPr>
          <p:cNvSpPr/>
          <p:nvPr/>
        </p:nvSpPr>
        <p:spPr bwMode="auto">
          <a:xfrm>
            <a:off x="2627784" y="476672"/>
            <a:ext cx="1018646" cy="520180"/>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14" name="Oval 13">
            <a:extLst>
              <a:ext uri="{FF2B5EF4-FFF2-40B4-BE49-F238E27FC236}">
                <a16:creationId xmlns:a16="http://schemas.microsoft.com/office/drawing/2014/main" id="{E01176F3-E989-7746-A721-4718BA550360}"/>
              </a:ext>
            </a:extLst>
          </p:cNvPr>
          <p:cNvSpPr/>
          <p:nvPr/>
        </p:nvSpPr>
        <p:spPr bwMode="auto">
          <a:xfrm>
            <a:off x="2839560" y="2707254"/>
            <a:ext cx="1018646" cy="520180"/>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15" name="Oval 14">
            <a:extLst>
              <a:ext uri="{FF2B5EF4-FFF2-40B4-BE49-F238E27FC236}">
                <a16:creationId xmlns:a16="http://schemas.microsoft.com/office/drawing/2014/main" id="{EAA23B92-6EE5-1146-A5D1-BEBC0D7B5903}"/>
              </a:ext>
            </a:extLst>
          </p:cNvPr>
          <p:cNvSpPr/>
          <p:nvPr/>
        </p:nvSpPr>
        <p:spPr bwMode="auto">
          <a:xfrm>
            <a:off x="6803939" y="2705275"/>
            <a:ext cx="1018646" cy="520180"/>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
        <p:nvSpPr>
          <p:cNvPr id="11" name="Textfeld 10"/>
          <p:cNvSpPr txBox="1"/>
          <p:nvPr/>
        </p:nvSpPr>
        <p:spPr>
          <a:xfrm>
            <a:off x="685801" y="6486471"/>
            <a:ext cx="3172406" cy="307777"/>
          </a:xfrm>
          <a:prstGeom prst="rect">
            <a:avLst/>
          </a:prstGeom>
          <a:noFill/>
        </p:spPr>
        <p:txBody>
          <a:bodyPr wrap="square" rtlCol="0">
            <a:spAutoFit/>
          </a:bodyPr>
          <a:lstStyle/>
          <a:p>
            <a:r>
              <a:rPr lang="de-DE" sz="1400" dirty="0"/>
              <a:t>Bosch-</a:t>
            </a:r>
            <a:r>
              <a:rPr lang="de-DE" sz="1400" dirty="0" err="1"/>
              <a:t>Domènech</a:t>
            </a:r>
            <a:r>
              <a:rPr lang="de-DE" sz="1400" dirty="0"/>
              <a:t> et al. (2002)</a:t>
            </a:r>
          </a:p>
        </p:txBody>
      </p:sp>
    </p:spTree>
    <p:extLst>
      <p:ext uri="{BB962C8B-B14F-4D97-AF65-F5344CB8AC3E}">
        <p14:creationId xmlns:p14="http://schemas.microsoft.com/office/powerpoint/2010/main" val="3810193631"/>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90AB49-CA72-3D43-BD7F-E9C95B7310C7}"/>
              </a:ext>
            </a:extLst>
          </p:cNvPr>
          <p:cNvSpPr>
            <a:spLocks noGrp="1"/>
          </p:cNvSpPr>
          <p:nvPr>
            <p:ph type="title"/>
          </p:nvPr>
        </p:nvSpPr>
        <p:spPr>
          <a:xfrm>
            <a:off x="683418" y="117475"/>
            <a:ext cx="7777163" cy="929449"/>
          </a:xfrm>
        </p:spPr>
        <p:txBody>
          <a:bodyPr/>
          <a:lstStyle/>
          <a:p>
            <a:r>
              <a:rPr lang="en-US" dirty="0"/>
              <a:t>Results of different samples</a:t>
            </a:r>
          </a:p>
        </p:txBody>
      </p:sp>
      <p:sp>
        <p:nvSpPr>
          <p:cNvPr id="3" name="Inhaltsplatzhalter 2">
            <a:extLst>
              <a:ext uri="{FF2B5EF4-FFF2-40B4-BE49-F238E27FC236}">
                <a16:creationId xmlns:a16="http://schemas.microsoft.com/office/drawing/2014/main" id="{A27CA5BB-0D8D-EB47-904A-0E28DEA50478}"/>
              </a:ext>
            </a:extLst>
          </p:cNvPr>
          <p:cNvSpPr>
            <a:spLocks noGrp="1"/>
          </p:cNvSpPr>
          <p:nvPr>
            <p:ph idx="1"/>
          </p:nvPr>
        </p:nvSpPr>
        <p:spPr/>
        <p:txBody>
          <a:bodyPr/>
          <a:lstStyle/>
          <a:p>
            <a:pPr>
              <a:buFont typeface="Arial" panose="020B0604020202020204" pitchFamily="34" charset="0"/>
              <a:buChar char="•"/>
            </a:pPr>
            <a:r>
              <a:rPr lang="en-US" dirty="0"/>
              <a:t>In relation to frequency of equilibrium choices:</a:t>
            </a:r>
          </a:p>
          <a:p>
            <a:pPr marL="256500" lvl="1" indent="0">
              <a:buNone/>
            </a:pPr>
            <a:r>
              <a:rPr lang="en-US" b="1" dirty="0"/>
              <a:t>Worst: Standard lab experiments (using students)</a:t>
            </a:r>
          </a:p>
          <a:p>
            <a:pPr marL="256500" lvl="1" indent="0">
              <a:buNone/>
            </a:pPr>
            <a:r>
              <a:rPr lang="en-US" b="1" dirty="0"/>
              <a:t>Best: Theorists</a:t>
            </a:r>
            <a:endParaRPr lang="en-US" dirty="0"/>
          </a:p>
          <a:p>
            <a:pPr>
              <a:buFont typeface="Arial" panose="020B0604020202020204" pitchFamily="34" charset="0"/>
              <a:buChar char="•"/>
            </a:pPr>
            <a:r>
              <a:rPr lang="en-US" dirty="0"/>
              <a:t>All have peaks at 33 (k1) and 22 (k2) </a:t>
            </a:r>
          </a:p>
          <a:p>
            <a:pPr>
              <a:buFont typeface="Arial" panose="020B0604020202020204" pitchFamily="34" charset="0"/>
              <a:buChar char="•"/>
            </a:pPr>
            <a:r>
              <a:rPr lang="en-US" dirty="0"/>
              <a:t>Training seems to increase the frequency of equilibrium choice.</a:t>
            </a:r>
          </a:p>
          <a:p>
            <a:pPr marL="0" indent="0">
              <a:buNone/>
            </a:pPr>
            <a:endParaRPr lang="en-US" dirty="0"/>
          </a:p>
          <a:p>
            <a:pPr marL="0" indent="0">
              <a:buNone/>
            </a:pPr>
            <a:r>
              <a:rPr lang="en-US" dirty="0"/>
              <a:t>And again:</a:t>
            </a:r>
          </a:p>
          <a:p>
            <a:pPr>
              <a:buFont typeface="Arial" panose="020B0604020202020204" pitchFamily="34" charset="0"/>
              <a:buChar char="•"/>
            </a:pPr>
            <a:r>
              <a:rPr lang="en-US" dirty="0"/>
              <a:t>Clearly people do not choose the Nash equilibrium</a:t>
            </a:r>
          </a:p>
          <a:p>
            <a:pPr>
              <a:buFont typeface="Arial" panose="020B0604020202020204" pitchFamily="34" charset="0"/>
              <a:buChar char="•"/>
            </a:pPr>
            <a:r>
              <a:rPr lang="en-US" dirty="0"/>
              <a:t>Clearly people do not iteratively eliminate all dominated strategies</a:t>
            </a:r>
          </a:p>
          <a:p>
            <a:pPr>
              <a:buFont typeface="Arial" panose="020B0604020202020204" pitchFamily="34" charset="0"/>
              <a:buChar char="•"/>
            </a:pPr>
            <a:endParaRPr lang="en-US" dirty="0"/>
          </a:p>
          <a:p>
            <a:pPr>
              <a:buFont typeface="Arial" panose="020B0604020202020204" pitchFamily="34" charset="0"/>
              <a:buChar char="•"/>
            </a:pPr>
            <a:r>
              <a:rPr lang="en-US" dirty="0"/>
              <a:t>Hence, evidence for bounded rationality (k≤2-reasoning)</a:t>
            </a:r>
          </a:p>
          <a:p>
            <a:endParaRPr lang="en-US" dirty="0"/>
          </a:p>
        </p:txBody>
      </p:sp>
      <p:sp>
        <p:nvSpPr>
          <p:cNvPr id="4" name="Foliennummernplatzhalter 3">
            <a:extLst>
              <a:ext uri="{FF2B5EF4-FFF2-40B4-BE49-F238E27FC236}">
                <a16:creationId xmlns:a16="http://schemas.microsoft.com/office/drawing/2014/main" id="{D648D6EE-EAA5-D14C-95AB-175F6E58AF26}"/>
              </a:ext>
            </a:extLst>
          </p:cNvPr>
          <p:cNvSpPr>
            <a:spLocks noGrp="1"/>
          </p:cNvSpPr>
          <p:nvPr>
            <p:ph type="sldNum" sz="quarter" idx="12"/>
          </p:nvPr>
        </p:nvSpPr>
        <p:spPr/>
        <p:txBody>
          <a:bodyPr/>
          <a:lstStyle/>
          <a:p>
            <a:r>
              <a:rPr lang="en-US"/>
              <a:t>Page </a:t>
            </a:r>
            <a:fld id="{9D46F3A4-F478-9440-BC8E-B732027F4C86}" type="slidenum">
              <a:rPr lang="en-US" smtClean="0"/>
              <a:pPr/>
              <a:t>26</a:t>
            </a:fld>
            <a:endParaRPr lang="en-US" dirty="0"/>
          </a:p>
        </p:txBody>
      </p:sp>
    </p:spTree>
    <p:extLst>
      <p:ext uri="{BB962C8B-B14F-4D97-AF65-F5344CB8AC3E}">
        <p14:creationId xmlns:p14="http://schemas.microsoft.com/office/powerpoint/2010/main" val="3122544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C6AC3B0E-BAB5-B043-B5D2-DDA7F1C4F35B}"/>
              </a:ext>
            </a:extLst>
          </p:cNvPr>
          <p:cNvSpPr txBox="1"/>
          <p:nvPr/>
        </p:nvSpPr>
        <p:spPr>
          <a:xfrm>
            <a:off x="2627784" y="2922026"/>
            <a:ext cx="4224233" cy="523220"/>
          </a:xfrm>
          <a:prstGeom prst="rect">
            <a:avLst/>
          </a:prstGeom>
          <a:noFill/>
        </p:spPr>
        <p:txBody>
          <a:bodyPr wrap="none" rtlCol="0">
            <a:spAutoFit/>
          </a:bodyPr>
          <a:lstStyle/>
          <a:p>
            <a:r>
              <a:rPr lang="en-US" sz="2800" dirty="0"/>
              <a:t>Another short experiment</a:t>
            </a:r>
          </a:p>
        </p:txBody>
      </p:sp>
    </p:spTree>
    <p:extLst>
      <p:ext uri="{BB962C8B-B14F-4D97-AF65-F5344CB8AC3E}">
        <p14:creationId xmlns:p14="http://schemas.microsoft.com/office/powerpoint/2010/main" val="1590388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2C84D-DDC2-BC4D-972A-A9CC6E9DCDB8}"/>
              </a:ext>
            </a:extLst>
          </p:cNvPr>
          <p:cNvSpPr>
            <a:spLocks noGrp="1"/>
          </p:cNvSpPr>
          <p:nvPr>
            <p:ph type="title"/>
          </p:nvPr>
        </p:nvSpPr>
        <p:spPr/>
        <p:txBody>
          <a:bodyPr/>
          <a:lstStyle/>
          <a:p>
            <a:r>
              <a:rPr lang="en-US" dirty="0"/>
              <a:t>11-20 game</a:t>
            </a:r>
          </a:p>
        </p:txBody>
      </p:sp>
      <p:sp>
        <p:nvSpPr>
          <p:cNvPr id="3" name="Inhaltsplatzhalter 2">
            <a:extLst>
              <a:ext uri="{FF2B5EF4-FFF2-40B4-BE49-F238E27FC236}">
                <a16:creationId xmlns:a16="http://schemas.microsoft.com/office/drawing/2014/main" id="{2ED90272-9C5B-2D4F-9BB4-E13B7389AA5A}"/>
              </a:ext>
            </a:extLst>
          </p:cNvPr>
          <p:cNvSpPr>
            <a:spLocks noGrp="1"/>
          </p:cNvSpPr>
          <p:nvPr>
            <p:ph idx="1"/>
          </p:nvPr>
        </p:nvSpPr>
        <p:spPr/>
        <p:txBody>
          <a:bodyPr/>
          <a:lstStyle/>
          <a:p>
            <a:pPr>
              <a:buFont typeface="Arial" panose="020B0604020202020204" pitchFamily="34" charset="0"/>
              <a:buChar char="•"/>
            </a:pPr>
            <a:r>
              <a:rPr lang="en-US" dirty="0"/>
              <a:t>You and another player are playing a game in which each player requests an amount of money [here: points].</a:t>
            </a:r>
          </a:p>
          <a:p>
            <a:pPr>
              <a:buFont typeface="Arial" panose="020B0604020202020204" pitchFamily="34" charset="0"/>
              <a:buChar char="•"/>
            </a:pPr>
            <a:r>
              <a:rPr lang="en-US" dirty="0"/>
              <a:t>The amount must be (an integer) between 11 and 20.</a:t>
            </a:r>
            <a:br>
              <a:rPr lang="en-US" dirty="0"/>
            </a:br>
            <a:r>
              <a:rPr lang="en-US" dirty="0"/>
              <a:t>Each player will receive the amount he requests. </a:t>
            </a:r>
          </a:p>
          <a:p>
            <a:pPr>
              <a:buFont typeface="Arial" panose="020B0604020202020204" pitchFamily="34" charset="0"/>
              <a:buChar char="•"/>
            </a:pPr>
            <a:r>
              <a:rPr lang="en-US" dirty="0"/>
              <a:t>A player will receive an additional amount of $20 if he asks for exactly one Dollar less than the other player.</a:t>
            </a:r>
          </a:p>
          <a:p>
            <a:pPr>
              <a:buFont typeface="Arial" panose="020B0604020202020204" pitchFamily="34" charset="0"/>
              <a:buChar char="•"/>
            </a:pPr>
            <a:endParaRPr lang="en-US" dirty="0"/>
          </a:p>
          <a:p>
            <a:pPr>
              <a:buFont typeface="Arial" panose="020B0604020202020204" pitchFamily="34" charset="0"/>
              <a:buChar char="•"/>
            </a:pPr>
            <a:r>
              <a:rPr lang="en-US" b="1" dirty="0"/>
              <a:t>What amount of money would you request?</a:t>
            </a:r>
          </a:p>
          <a:p>
            <a:pPr marL="0" indent="0">
              <a:buNone/>
            </a:pPr>
            <a:endParaRPr lang="en-US" b="1" dirty="0"/>
          </a:p>
        </p:txBody>
      </p:sp>
      <p:sp>
        <p:nvSpPr>
          <p:cNvPr id="4" name="Foliennummernplatzhalter 3">
            <a:extLst>
              <a:ext uri="{FF2B5EF4-FFF2-40B4-BE49-F238E27FC236}">
                <a16:creationId xmlns:a16="http://schemas.microsoft.com/office/drawing/2014/main" id="{15AFA1C7-DE70-6944-83DF-69C777019375}"/>
              </a:ext>
            </a:extLst>
          </p:cNvPr>
          <p:cNvSpPr>
            <a:spLocks noGrp="1"/>
          </p:cNvSpPr>
          <p:nvPr>
            <p:ph type="sldNum" sz="quarter" idx="12"/>
          </p:nvPr>
        </p:nvSpPr>
        <p:spPr/>
        <p:txBody>
          <a:bodyPr/>
          <a:lstStyle/>
          <a:p>
            <a:r>
              <a:rPr lang="en-US"/>
              <a:t>Page </a:t>
            </a:r>
            <a:fld id="{9D46F3A4-F478-9440-BC8E-B732027F4C86}" type="slidenum">
              <a:rPr lang="en-US" smtClean="0"/>
              <a:pPr/>
              <a:t>28</a:t>
            </a:fld>
            <a:endParaRPr lang="en-US" dirty="0"/>
          </a:p>
        </p:txBody>
      </p:sp>
      <p:pic>
        <p:nvPicPr>
          <p:cNvPr id="10" name="Grafik 9">
            <a:extLst>
              <a:ext uri="{FF2B5EF4-FFF2-40B4-BE49-F238E27FC236}">
                <a16:creationId xmlns:a16="http://schemas.microsoft.com/office/drawing/2014/main" id="{AB7D7F2C-B1AB-CF4F-9C41-3998D6E32BEA}"/>
              </a:ext>
            </a:extLst>
          </p:cNvPr>
          <p:cNvPicPr>
            <a:picLocks noChangeAspect="1"/>
          </p:cNvPicPr>
          <p:nvPr/>
        </p:nvPicPr>
        <p:blipFill>
          <a:blip r:embed="rId3"/>
          <a:stretch>
            <a:fillRect/>
          </a:stretch>
        </p:blipFill>
        <p:spPr>
          <a:xfrm>
            <a:off x="6322107" y="4531110"/>
            <a:ext cx="1827899" cy="1844824"/>
          </a:xfrm>
          <a:prstGeom prst="rect">
            <a:avLst/>
          </a:prstGeom>
        </p:spPr>
      </p:pic>
      <p:sp>
        <p:nvSpPr>
          <p:cNvPr id="11" name="Textfeld 10">
            <a:extLst>
              <a:ext uri="{FF2B5EF4-FFF2-40B4-BE49-F238E27FC236}">
                <a16:creationId xmlns:a16="http://schemas.microsoft.com/office/drawing/2014/main" id="{D8D60C19-7EB5-044E-9A9E-EF46FE5C8203}"/>
              </a:ext>
            </a:extLst>
          </p:cNvPr>
          <p:cNvSpPr txBox="1"/>
          <p:nvPr/>
        </p:nvSpPr>
        <p:spPr>
          <a:xfrm>
            <a:off x="1187624" y="4248003"/>
            <a:ext cx="5084790" cy="307777"/>
          </a:xfrm>
          <a:prstGeom prst="rect">
            <a:avLst/>
          </a:prstGeom>
          <a:noFill/>
        </p:spPr>
        <p:txBody>
          <a:bodyPr wrap="none" rtlCol="0">
            <a:spAutoFit/>
          </a:bodyPr>
          <a:lstStyle/>
          <a:p>
            <a:r>
              <a:rPr lang="en-US" sz="1400" dirty="0"/>
              <a:t>For the fame: Put your name and number on a piece of paper.</a:t>
            </a:r>
          </a:p>
        </p:txBody>
      </p:sp>
    </p:spTree>
    <p:extLst>
      <p:ext uri="{BB962C8B-B14F-4D97-AF65-F5344CB8AC3E}">
        <p14:creationId xmlns:p14="http://schemas.microsoft.com/office/powerpoint/2010/main" val="2857693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ABBFE-ABC4-1140-AE98-CA4E9DCBA0A3}"/>
              </a:ext>
            </a:extLst>
          </p:cNvPr>
          <p:cNvSpPr>
            <a:spLocks noGrp="1"/>
          </p:cNvSpPr>
          <p:nvPr>
            <p:ph type="title"/>
          </p:nvPr>
        </p:nvSpPr>
        <p:spPr/>
        <p:txBody>
          <a:bodyPr>
            <a:normAutofit/>
          </a:bodyPr>
          <a:lstStyle/>
          <a:p>
            <a:r>
              <a:rPr lang="en-US" dirty="0"/>
              <a:t>How did you choose your number?</a:t>
            </a:r>
          </a:p>
        </p:txBody>
      </p:sp>
      <p:sp>
        <p:nvSpPr>
          <p:cNvPr id="4" name="Foliennummernplatzhalter 3">
            <a:extLst>
              <a:ext uri="{FF2B5EF4-FFF2-40B4-BE49-F238E27FC236}">
                <a16:creationId xmlns:a16="http://schemas.microsoft.com/office/drawing/2014/main" id="{D3570547-E927-3E41-8BF7-91C651B19F7F}"/>
              </a:ext>
            </a:extLst>
          </p:cNvPr>
          <p:cNvSpPr>
            <a:spLocks noGrp="1"/>
          </p:cNvSpPr>
          <p:nvPr>
            <p:ph type="sldNum" sz="quarter" idx="12"/>
          </p:nvPr>
        </p:nvSpPr>
        <p:spPr/>
        <p:txBody>
          <a:bodyPr/>
          <a:lstStyle/>
          <a:p>
            <a:r>
              <a:rPr lang="en-US"/>
              <a:t>Page </a:t>
            </a:r>
            <a:fld id="{9D46F3A4-F478-9440-BC8E-B732027F4C86}" type="slidenum">
              <a:rPr lang="en-US" smtClean="0"/>
              <a:pPr/>
              <a:t>29</a:t>
            </a:fld>
            <a:endParaRPr lang="en-US" dirty="0"/>
          </a:p>
        </p:txBody>
      </p:sp>
    </p:spTree>
    <p:extLst>
      <p:ext uri="{BB962C8B-B14F-4D97-AF65-F5344CB8AC3E}">
        <p14:creationId xmlns:p14="http://schemas.microsoft.com/office/powerpoint/2010/main" val="10116139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E75F7C-B45E-3C41-9875-406807EB2B19}"/>
              </a:ext>
            </a:extLst>
          </p:cNvPr>
          <p:cNvSpPr>
            <a:spLocks noGrp="1"/>
          </p:cNvSpPr>
          <p:nvPr>
            <p:ph type="title"/>
          </p:nvPr>
        </p:nvSpPr>
        <p:spPr/>
        <p:txBody>
          <a:bodyPr>
            <a:normAutofit/>
          </a:bodyPr>
          <a:lstStyle/>
          <a:p>
            <a:r>
              <a:rPr lang="de-DE" dirty="0"/>
              <a:t>Arad </a:t>
            </a:r>
            <a:r>
              <a:rPr lang="de-DE" dirty="0" err="1"/>
              <a:t>and</a:t>
            </a:r>
            <a:r>
              <a:rPr lang="de-DE" dirty="0"/>
              <a:t> Rubinstein (2012)’s </a:t>
            </a:r>
            <a:r>
              <a:rPr lang="de-DE" dirty="0" err="1"/>
              <a:t>critique</a:t>
            </a:r>
            <a:endParaRPr lang="en-US" dirty="0"/>
          </a:p>
        </p:txBody>
      </p:sp>
      <p:sp>
        <p:nvSpPr>
          <p:cNvPr id="3" name="Inhaltsplatzhalter 2">
            <a:extLst>
              <a:ext uri="{FF2B5EF4-FFF2-40B4-BE49-F238E27FC236}">
                <a16:creationId xmlns:a16="http://schemas.microsoft.com/office/drawing/2014/main" id="{BBF95CD1-7917-464F-96E0-5CF7FE9EF747}"/>
              </a:ext>
            </a:extLst>
          </p:cNvPr>
          <p:cNvSpPr>
            <a:spLocks noGrp="1"/>
          </p:cNvSpPr>
          <p:nvPr>
            <p:ph idx="1"/>
          </p:nvPr>
        </p:nvSpPr>
        <p:spPr/>
        <p:txBody>
          <a:bodyPr/>
          <a:lstStyle/>
          <a:p>
            <a:pPr>
              <a:buFont typeface="Arial" panose="020B0604020202020204" pitchFamily="34" charset="0"/>
              <a:buChar char="•"/>
            </a:pPr>
            <a:endParaRPr lang="en-US" dirty="0"/>
          </a:p>
          <a:p>
            <a:pPr>
              <a:buFont typeface="Arial" panose="020B0604020202020204" pitchFamily="34" charset="0"/>
              <a:buChar char="•"/>
            </a:pPr>
            <a:r>
              <a:rPr lang="en-US" dirty="0"/>
              <a:t>Reasoning distribution in the beauty contest depends on level-0 reasoning </a:t>
            </a:r>
          </a:p>
          <a:p>
            <a:pPr lvl="1">
              <a:buFont typeface="Arial" panose="020B0604020202020204" pitchFamily="34" charset="0"/>
              <a:buChar char="•"/>
            </a:pPr>
            <a:r>
              <a:rPr lang="en-US" dirty="0"/>
              <a:t>‘50’ may be a natural number to start level-k reasoning from, but others are possible </a:t>
            </a:r>
          </a:p>
          <a:p>
            <a:pPr lvl="1">
              <a:buFont typeface="Arial" panose="020B0604020202020204" pitchFamily="34" charset="0"/>
              <a:buChar char="•"/>
            </a:pPr>
            <a:r>
              <a:rPr lang="en-US" dirty="0"/>
              <a:t>Unique Nash equilibrium</a:t>
            </a:r>
          </a:p>
          <a:p>
            <a:pPr>
              <a:buFont typeface="Arial" panose="020B0604020202020204" pitchFamily="34" charset="0"/>
              <a:buChar char="•"/>
            </a:pPr>
            <a:r>
              <a:rPr lang="en-US" dirty="0"/>
              <a:t>Cannot clearly test whether level-k reasoning is really going on </a:t>
            </a:r>
          </a:p>
          <a:p>
            <a:pPr marL="0" indent="0">
              <a:buNone/>
            </a:pPr>
            <a:endParaRPr lang="en-US" dirty="0"/>
          </a:p>
          <a:p>
            <a:pPr>
              <a:buFont typeface="Arial" panose="020B0604020202020204" pitchFamily="34" charset="0"/>
              <a:buChar char="•"/>
            </a:pPr>
            <a:r>
              <a:rPr lang="en-US" dirty="0"/>
              <a:t>11-20 game more suitable</a:t>
            </a:r>
          </a:p>
          <a:p>
            <a:pPr>
              <a:buFont typeface="Arial" panose="020B0604020202020204" pitchFamily="34" charset="0"/>
              <a:buChar char="•"/>
            </a:pPr>
            <a:endParaRPr lang="en-US" dirty="0"/>
          </a:p>
        </p:txBody>
      </p:sp>
      <p:sp>
        <p:nvSpPr>
          <p:cNvPr id="4" name="Foliennummernplatzhalter 3">
            <a:extLst>
              <a:ext uri="{FF2B5EF4-FFF2-40B4-BE49-F238E27FC236}">
                <a16:creationId xmlns:a16="http://schemas.microsoft.com/office/drawing/2014/main" id="{C612EE9A-6B52-6C42-9472-B6090499AC54}"/>
              </a:ext>
            </a:extLst>
          </p:cNvPr>
          <p:cNvSpPr>
            <a:spLocks noGrp="1"/>
          </p:cNvSpPr>
          <p:nvPr>
            <p:ph type="sldNum" sz="quarter" idx="12"/>
          </p:nvPr>
        </p:nvSpPr>
        <p:spPr/>
        <p:txBody>
          <a:bodyPr/>
          <a:lstStyle/>
          <a:p>
            <a:r>
              <a:rPr lang="en-US"/>
              <a:t>Page </a:t>
            </a:r>
            <a:fld id="{9D46F3A4-F478-9440-BC8E-B732027F4C86}" type="slidenum">
              <a:rPr lang="en-US" smtClean="0"/>
              <a:pPr/>
              <a:t>30</a:t>
            </a:fld>
            <a:endParaRPr lang="en-US" dirty="0"/>
          </a:p>
        </p:txBody>
      </p:sp>
    </p:spTree>
    <p:extLst>
      <p:ext uri="{BB962C8B-B14F-4D97-AF65-F5344CB8AC3E}">
        <p14:creationId xmlns:p14="http://schemas.microsoft.com/office/powerpoint/2010/main" val="22846908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32C84D-DDC2-BC4D-972A-A9CC6E9DCDB8}"/>
              </a:ext>
            </a:extLst>
          </p:cNvPr>
          <p:cNvSpPr>
            <a:spLocks noGrp="1"/>
          </p:cNvSpPr>
          <p:nvPr>
            <p:ph type="title"/>
          </p:nvPr>
        </p:nvSpPr>
        <p:spPr/>
        <p:txBody>
          <a:bodyPr/>
          <a:lstStyle/>
          <a:p>
            <a:r>
              <a:rPr lang="en-US" dirty="0"/>
              <a:t>11-20 game</a:t>
            </a:r>
          </a:p>
        </p:txBody>
      </p:sp>
      <p:sp>
        <p:nvSpPr>
          <p:cNvPr id="3" name="Inhaltsplatzhalter 2">
            <a:extLst>
              <a:ext uri="{FF2B5EF4-FFF2-40B4-BE49-F238E27FC236}">
                <a16:creationId xmlns:a16="http://schemas.microsoft.com/office/drawing/2014/main" id="{2ED90272-9C5B-2D4F-9BB4-E13B7389AA5A}"/>
              </a:ext>
            </a:extLst>
          </p:cNvPr>
          <p:cNvSpPr>
            <a:spLocks noGrp="1"/>
          </p:cNvSpPr>
          <p:nvPr>
            <p:ph idx="1"/>
          </p:nvPr>
        </p:nvSpPr>
        <p:spPr/>
        <p:txBody>
          <a:bodyPr/>
          <a:lstStyle/>
          <a:p>
            <a:pPr>
              <a:buFont typeface="Arial" panose="020B0604020202020204" pitchFamily="34" charset="0"/>
              <a:buChar char="•"/>
            </a:pPr>
            <a:r>
              <a:rPr lang="en-US" dirty="0"/>
              <a:t>You and another player are playing a game in which each player requests an amount of money. The amount must be (an integer) between 11 and 20. Each player will receive the amount he requests in Dollar.  A player will receive an additional amount of $20 if he asks for exactly one Dollar less than the other player.</a:t>
            </a:r>
          </a:p>
          <a:p>
            <a:pPr>
              <a:buFont typeface="Arial" panose="020B0604020202020204" pitchFamily="34" charset="0"/>
              <a:buChar char="•"/>
            </a:pPr>
            <a:r>
              <a:rPr lang="en-US" b="1" dirty="0"/>
              <a:t>What amount of money would you request?</a:t>
            </a:r>
          </a:p>
          <a:p>
            <a:pPr marL="0" indent="0">
              <a:buNone/>
            </a:pPr>
            <a:endParaRPr lang="en-US" b="1" dirty="0"/>
          </a:p>
          <a:p>
            <a:pPr>
              <a:buFont typeface="Arial" panose="020B0604020202020204" pitchFamily="34" charset="0"/>
              <a:buChar char="•"/>
            </a:pPr>
            <a:r>
              <a:rPr lang="en-US" dirty="0"/>
              <a:t>Level-0 reasoning: 20 is a natural anchor, no risk &amp; highest number</a:t>
            </a:r>
          </a:p>
          <a:p>
            <a:pPr>
              <a:buFont typeface="Arial" panose="020B0604020202020204" pitchFamily="34" charset="0"/>
              <a:buChar char="•"/>
            </a:pPr>
            <a:r>
              <a:rPr lang="en-US" dirty="0"/>
              <a:t>Level-1: 19, best response to 20</a:t>
            </a:r>
          </a:p>
          <a:p>
            <a:pPr>
              <a:buFont typeface="Arial" panose="020B0604020202020204" pitchFamily="34" charset="0"/>
              <a:buChar char="•"/>
            </a:pPr>
            <a:r>
              <a:rPr lang="en-US" dirty="0"/>
              <a:t>Level-2: 18</a:t>
            </a:r>
          </a:p>
          <a:p>
            <a:pPr>
              <a:buFont typeface="Arial" panose="020B0604020202020204" pitchFamily="34" charset="0"/>
              <a:buChar char="•"/>
            </a:pPr>
            <a:r>
              <a:rPr lang="en-US" dirty="0"/>
              <a:t>Level-3: 17</a:t>
            </a:r>
          </a:p>
          <a:p>
            <a:pPr>
              <a:buFont typeface="Arial" panose="020B0604020202020204" pitchFamily="34" charset="0"/>
              <a:buChar char="•"/>
            </a:pPr>
            <a:r>
              <a:rPr lang="en-US" dirty="0"/>
              <a:t>But: „20“ best response to „11“</a:t>
            </a:r>
          </a:p>
          <a:p>
            <a:pPr>
              <a:buFont typeface="Arial" panose="020B0604020202020204" pitchFamily="34" charset="0"/>
              <a:buChar char="•"/>
            </a:pPr>
            <a:endParaRPr lang="en-US" b="1" dirty="0"/>
          </a:p>
        </p:txBody>
      </p:sp>
      <p:sp>
        <p:nvSpPr>
          <p:cNvPr id="4" name="Foliennummernplatzhalter 3">
            <a:extLst>
              <a:ext uri="{FF2B5EF4-FFF2-40B4-BE49-F238E27FC236}">
                <a16:creationId xmlns:a16="http://schemas.microsoft.com/office/drawing/2014/main" id="{15AFA1C7-DE70-6944-83DF-69C777019375}"/>
              </a:ext>
            </a:extLst>
          </p:cNvPr>
          <p:cNvSpPr>
            <a:spLocks noGrp="1"/>
          </p:cNvSpPr>
          <p:nvPr>
            <p:ph type="sldNum" sz="quarter" idx="12"/>
          </p:nvPr>
        </p:nvSpPr>
        <p:spPr/>
        <p:txBody>
          <a:bodyPr/>
          <a:lstStyle/>
          <a:p>
            <a:r>
              <a:rPr lang="en-US"/>
              <a:t>Page </a:t>
            </a:r>
            <a:fld id="{9D46F3A4-F478-9440-BC8E-B732027F4C86}" type="slidenum">
              <a:rPr lang="en-US" smtClean="0"/>
              <a:pPr/>
              <a:t>31</a:t>
            </a:fld>
            <a:endParaRPr lang="en-US" dirty="0"/>
          </a:p>
        </p:txBody>
      </p:sp>
    </p:spTree>
    <p:extLst>
      <p:ext uri="{BB962C8B-B14F-4D97-AF65-F5344CB8AC3E}">
        <p14:creationId xmlns:p14="http://schemas.microsoft.com/office/powerpoint/2010/main" val="12249437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AABBFE-ABC4-1140-AE98-CA4E9DCBA0A3}"/>
              </a:ext>
            </a:extLst>
          </p:cNvPr>
          <p:cNvSpPr>
            <a:spLocks noGrp="1"/>
          </p:cNvSpPr>
          <p:nvPr>
            <p:ph type="title"/>
          </p:nvPr>
        </p:nvSpPr>
        <p:spPr/>
        <p:txBody>
          <a:bodyPr>
            <a:normAutofit fontScale="90000"/>
          </a:bodyPr>
          <a:lstStyle/>
          <a:p>
            <a:r>
              <a:rPr lang="en-US" dirty="0"/>
              <a:t>What do you think is the most frequent number?</a:t>
            </a:r>
          </a:p>
        </p:txBody>
      </p:sp>
      <p:sp>
        <p:nvSpPr>
          <p:cNvPr id="4" name="Foliennummernplatzhalter 3">
            <a:extLst>
              <a:ext uri="{FF2B5EF4-FFF2-40B4-BE49-F238E27FC236}">
                <a16:creationId xmlns:a16="http://schemas.microsoft.com/office/drawing/2014/main" id="{D3570547-E927-3E41-8BF7-91C651B19F7F}"/>
              </a:ext>
            </a:extLst>
          </p:cNvPr>
          <p:cNvSpPr>
            <a:spLocks noGrp="1"/>
          </p:cNvSpPr>
          <p:nvPr>
            <p:ph type="sldNum" sz="quarter" idx="12"/>
          </p:nvPr>
        </p:nvSpPr>
        <p:spPr/>
        <p:txBody>
          <a:bodyPr/>
          <a:lstStyle/>
          <a:p>
            <a:r>
              <a:rPr lang="en-US"/>
              <a:t>Page </a:t>
            </a:r>
            <a:fld id="{9D46F3A4-F478-9440-BC8E-B732027F4C86}" type="slidenum">
              <a:rPr lang="en-US" smtClean="0"/>
              <a:pPr/>
              <a:t>32</a:t>
            </a:fld>
            <a:endParaRPr lang="en-US" dirty="0"/>
          </a:p>
        </p:txBody>
      </p:sp>
    </p:spTree>
    <p:extLst>
      <p:ext uri="{BB962C8B-B14F-4D97-AF65-F5344CB8AC3E}">
        <p14:creationId xmlns:p14="http://schemas.microsoft.com/office/powerpoint/2010/main" val="3418846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13D50-A7FE-A740-94BA-09402601C1CF}"/>
              </a:ext>
            </a:extLst>
          </p:cNvPr>
          <p:cNvSpPr>
            <a:spLocks noGrp="1"/>
          </p:cNvSpPr>
          <p:nvPr>
            <p:ph type="title"/>
          </p:nvPr>
        </p:nvSpPr>
        <p:spPr/>
        <p:txBody>
          <a:bodyPr>
            <a:normAutofit/>
          </a:bodyPr>
          <a:lstStyle/>
          <a:p>
            <a:r>
              <a:rPr lang="en-US" dirty="0"/>
              <a:t>Arad and Rubinstein’s Results</a:t>
            </a:r>
          </a:p>
        </p:txBody>
      </p:sp>
      <p:pic>
        <p:nvPicPr>
          <p:cNvPr id="6" name="Inhaltsplatzhalter 5">
            <a:extLst>
              <a:ext uri="{FF2B5EF4-FFF2-40B4-BE49-F238E27FC236}">
                <a16:creationId xmlns:a16="http://schemas.microsoft.com/office/drawing/2014/main" id="{AC30992D-AFFC-F64E-945A-B95A73BE3B0C}"/>
              </a:ext>
            </a:extLst>
          </p:cNvPr>
          <p:cNvPicPr>
            <a:picLocks noGrp="1" noChangeAspect="1"/>
          </p:cNvPicPr>
          <p:nvPr>
            <p:ph idx="1"/>
          </p:nvPr>
        </p:nvPicPr>
        <p:blipFill>
          <a:blip r:embed="rId2"/>
          <a:stretch>
            <a:fillRect/>
          </a:stretch>
        </p:blipFill>
        <p:spPr>
          <a:xfrm>
            <a:off x="198344" y="1489913"/>
            <a:ext cx="8747310" cy="1512168"/>
          </a:xfrm>
        </p:spPr>
      </p:pic>
      <p:sp>
        <p:nvSpPr>
          <p:cNvPr id="4" name="Foliennummernplatzhalter 3">
            <a:extLst>
              <a:ext uri="{FF2B5EF4-FFF2-40B4-BE49-F238E27FC236}">
                <a16:creationId xmlns:a16="http://schemas.microsoft.com/office/drawing/2014/main" id="{500C2720-8A28-F943-BDC6-3AFE71180553}"/>
              </a:ext>
            </a:extLst>
          </p:cNvPr>
          <p:cNvSpPr>
            <a:spLocks noGrp="1"/>
          </p:cNvSpPr>
          <p:nvPr>
            <p:ph type="sldNum" sz="quarter" idx="12"/>
          </p:nvPr>
        </p:nvSpPr>
        <p:spPr/>
        <p:txBody>
          <a:bodyPr/>
          <a:lstStyle/>
          <a:p>
            <a:r>
              <a:rPr lang="en-US"/>
              <a:t>Page </a:t>
            </a:r>
            <a:fld id="{9D46F3A4-F478-9440-BC8E-B732027F4C86}" type="slidenum">
              <a:rPr lang="en-US" smtClean="0"/>
              <a:pPr/>
              <a:t>33</a:t>
            </a:fld>
            <a:endParaRPr lang="en-US" dirty="0"/>
          </a:p>
        </p:txBody>
      </p:sp>
      <p:sp>
        <p:nvSpPr>
          <p:cNvPr id="7" name="Textfeld 6">
            <a:extLst>
              <a:ext uri="{FF2B5EF4-FFF2-40B4-BE49-F238E27FC236}">
                <a16:creationId xmlns:a16="http://schemas.microsoft.com/office/drawing/2014/main" id="{A60C64EC-92D1-EE41-A44E-7C2BBB7EA64E}"/>
              </a:ext>
            </a:extLst>
          </p:cNvPr>
          <p:cNvSpPr txBox="1"/>
          <p:nvPr/>
        </p:nvSpPr>
        <p:spPr>
          <a:xfrm>
            <a:off x="827584" y="2763313"/>
            <a:ext cx="7777163" cy="2185214"/>
          </a:xfrm>
          <a:prstGeom prst="rect">
            <a:avLst/>
          </a:prstGeom>
          <a:noFill/>
        </p:spPr>
        <p:txBody>
          <a:bodyPr wrap="square" rtlCol="0">
            <a:spAutoFit/>
          </a:bodyPr>
          <a:lstStyle/>
          <a:p>
            <a:r>
              <a:rPr lang="en-US" dirty="0"/>
              <a:t>They asked for explanation of the choice, level-k reasoning was</a:t>
            </a:r>
          </a:p>
          <a:p>
            <a:r>
              <a:rPr lang="en-US" dirty="0"/>
              <a:t>prominent for choices 17, 18, and 19</a:t>
            </a:r>
          </a:p>
          <a:p>
            <a:endParaRPr lang="en-US" dirty="0"/>
          </a:p>
          <a:p>
            <a:r>
              <a:rPr lang="en-US" dirty="0"/>
              <a:t>Majority of reasoning appears to be in this range </a:t>
            </a:r>
            <a:r>
              <a:rPr lang="en-US" dirty="0">
                <a:sym typeface="Wingdings" pitchFamily="2" charset="2"/>
              </a:rPr>
              <a:t> most subjects have k≤3</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r>
              <a:rPr lang="en-US" b="1" dirty="0"/>
              <a:t>BUT: Are there other explanations for k≤3?</a:t>
            </a:r>
          </a:p>
          <a:p>
            <a:endParaRPr lang="en-US" dirty="0"/>
          </a:p>
        </p:txBody>
      </p:sp>
      <p:sp>
        <p:nvSpPr>
          <p:cNvPr id="8" name="Oval 7">
            <a:extLst>
              <a:ext uri="{FF2B5EF4-FFF2-40B4-BE49-F238E27FC236}">
                <a16:creationId xmlns:a16="http://schemas.microsoft.com/office/drawing/2014/main" id="{BCADADF3-FC3C-0B46-8B07-A1E67C604C4C}"/>
              </a:ext>
            </a:extLst>
          </p:cNvPr>
          <p:cNvSpPr/>
          <p:nvPr/>
        </p:nvSpPr>
        <p:spPr bwMode="auto">
          <a:xfrm>
            <a:off x="6156176" y="1838581"/>
            <a:ext cx="1512168" cy="924732"/>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170862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13D50-A7FE-A740-94BA-09402601C1CF}"/>
              </a:ext>
            </a:extLst>
          </p:cNvPr>
          <p:cNvSpPr>
            <a:spLocks noGrp="1"/>
          </p:cNvSpPr>
          <p:nvPr>
            <p:ph type="title"/>
          </p:nvPr>
        </p:nvSpPr>
        <p:spPr/>
        <p:txBody>
          <a:bodyPr>
            <a:normAutofit/>
          </a:bodyPr>
          <a:lstStyle/>
          <a:p>
            <a:r>
              <a:rPr lang="en-US" dirty="0"/>
              <a:t>Arad and Rubinstein’s Results</a:t>
            </a:r>
          </a:p>
        </p:txBody>
      </p:sp>
      <p:pic>
        <p:nvPicPr>
          <p:cNvPr id="6" name="Inhaltsplatzhalter 5">
            <a:extLst>
              <a:ext uri="{FF2B5EF4-FFF2-40B4-BE49-F238E27FC236}">
                <a16:creationId xmlns:a16="http://schemas.microsoft.com/office/drawing/2014/main" id="{AC30992D-AFFC-F64E-945A-B95A73BE3B0C}"/>
              </a:ext>
            </a:extLst>
          </p:cNvPr>
          <p:cNvPicPr>
            <a:picLocks noGrp="1" noChangeAspect="1"/>
          </p:cNvPicPr>
          <p:nvPr>
            <p:ph idx="1"/>
          </p:nvPr>
        </p:nvPicPr>
        <p:blipFill>
          <a:blip r:embed="rId3"/>
          <a:stretch>
            <a:fillRect/>
          </a:stretch>
        </p:blipFill>
        <p:spPr>
          <a:xfrm>
            <a:off x="198344" y="1489913"/>
            <a:ext cx="8747310" cy="1512168"/>
          </a:xfrm>
        </p:spPr>
      </p:pic>
      <p:sp>
        <p:nvSpPr>
          <p:cNvPr id="4" name="Foliennummernplatzhalter 3">
            <a:extLst>
              <a:ext uri="{FF2B5EF4-FFF2-40B4-BE49-F238E27FC236}">
                <a16:creationId xmlns:a16="http://schemas.microsoft.com/office/drawing/2014/main" id="{500C2720-8A28-F943-BDC6-3AFE71180553}"/>
              </a:ext>
            </a:extLst>
          </p:cNvPr>
          <p:cNvSpPr>
            <a:spLocks noGrp="1"/>
          </p:cNvSpPr>
          <p:nvPr>
            <p:ph type="sldNum" sz="quarter" idx="12"/>
          </p:nvPr>
        </p:nvSpPr>
        <p:spPr/>
        <p:txBody>
          <a:bodyPr/>
          <a:lstStyle/>
          <a:p>
            <a:r>
              <a:rPr lang="en-US"/>
              <a:t>Page </a:t>
            </a:r>
            <a:fld id="{9D46F3A4-F478-9440-BC8E-B732027F4C86}" type="slidenum">
              <a:rPr lang="en-US" smtClean="0"/>
              <a:pPr/>
              <a:t>34</a:t>
            </a:fld>
            <a:endParaRPr lang="en-US" dirty="0"/>
          </a:p>
        </p:txBody>
      </p:sp>
      <p:sp>
        <p:nvSpPr>
          <p:cNvPr id="7" name="Textfeld 6">
            <a:extLst>
              <a:ext uri="{FF2B5EF4-FFF2-40B4-BE49-F238E27FC236}">
                <a16:creationId xmlns:a16="http://schemas.microsoft.com/office/drawing/2014/main" id="{A60C64EC-92D1-EE41-A44E-7C2BBB7EA64E}"/>
              </a:ext>
            </a:extLst>
          </p:cNvPr>
          <p:cNvSpPr txBox="1"/>
          <p:nvPr/>
        </p:nvSpPr>
        <p:spPr>
          <a:xfrm>
            <a:off x="827584" y="2763313"/>
            <a:ext cx="7777163" cy="4016484"/>
          </a:xfrm>
          <a:prstGeom prst="rect">
            <a:avLst/>
          </a:prstGeom>
          <a:noFill/>
        </p:spPr>
        <p:txBody>
          <a:bodyPr wrap="square" rtlCol="0">
            <a:spAutoFit/>
          </a:bodyPr>
          <a:lstStyle/>
          <a:p>
            <a:r>
              <a:rPr lang="en-US" dirty="0"/>
              <a:t>They asked for explanation of the choice, level-k reasoning was</a:t>
            </a:r>
          </a:p>
          <a:p>
            <a:r>
              <a:rPr lang="en-US" dirty="0"/>
              <a:t>prominent for choices 17, 18, and 19</a:t>
            </a:r>
          </a:p>
          <a:p>
            <a:endParaRPr lang="en-US" dirty="0"/>
          </a:p>
          <a:p>
            <a:r>
              <a:rPr lang="en-US" dirty="0"/>
              <a:t>Majority of reasoning appears to be in this range </a:t>
            </a:r>
            <a:r>
              <a:rPr lang="en-US" dirty="0">
                <a:sym typeface="Wingdings" pitchFamily="2" charset="2"/>
              </a:rPr>
              <a:t> most subjects have k≤3</a:t>
            </a: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b="1" dirty="0"/>
          </a:p>
          <a:p>
            <a:r>
              <a:rPr lang="en-US" b="1" dirty="0"/>
              <a:t>BUT: Are there other explanations for k≤3?</a:t>
            </a:r>
          </a:p>
          <a:p>
            <a:r>
              <a:rPr lang="en-US" dirty="0"/>
              <a:t>What if people are not willing to risk more than $3 to “go for the $20 bonus”, that’s why they are not going below 17?</a:t>
            </a:r>
          </a:p>
          <a:p>
            <a:r>
              <a:rPr lang="en-US" dirty="0"/>
              <a:t>Then we would conclude that people have k≤3, when really there is a different explanation.</a:t>
            </a:r>
          </a:p>
          <a:p>
            <a:endParaRPr lang="en-US" dirty="0"/>
          </a:p>
          <a:p>
            <a:r>
              <a:rPr lang="en-US" dirty="0"/>
              <a:t>Good experiments test alternative explanations! </a:t>
            </a:r>
            <a:r>
              <a:rPr lang="en-US" b="1" dirty="0"/>
              <a:t>Ideas how to do it?</a:t>
            </a:r>
          </a:p>
          <a:p>
            <a:endParaRPr lang="en-US" b="1" dirty="0"/>
          </a:p>
          <a:p>
            <a:endParaRPr lang="en-US" dirty="0"/>
          </a:p>
        </p:txBody>
      </p:sp>
      <p:sp>
        <p:nvSpPr>
          <p:cNvPr id="8" name="Oval 7">
            <a:extLst>
              <a:ext uri="{FF2B5EF4-FFF2-40B4-BE49-F238E27FC236}">
                <a16:creationId xmlns:a16="http://schemas.microsoft.com/office/drawing/2014/main" id="{CDF7C511-5641-B542-82C3-AC2E1101EC30}"/>
              </a:ext>
            </a:extLst>
          </p:cNvPr>
          <p:cNvSpPr/>
          <p:nvPr/>
        </p:nvSpPr>
        <p:spPr bwMode="auto">
          <a:xfrm>
            <a:off x="6156176" y="1838581"/>
            <a:ext cx="1512168" cy="924732"/>
          </a:xfrm>
          <a:prstGeom prst="ellipse">
            <a:avLst/>
          </a:prstGeom>
          <a:noFill/>
          <a:ln w="66675" cap="flat" cmpd="sng" algn="ctr">
            <a:solidFill>
              <a:srgbClr val="FF0000"/>
            </a:solid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007390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06C43F-EE5C-D64F-A478-BA732B754812}"/>
              </a:ext>
            </a:extLst>
          </p:cNvPr>
          <p:cNvSpPr>
            <a:spLocks noGrp="1"/>
          </p:cNvSpPr>
          <p:nvPr>
            <p:ph type="title"/>
          </p:nvPr>
        </p:nvSpPr>
        <p:spPr/>
        <p:txBody>
          <a:bodyPr/>
          <a:lstStyle/>
          <a:p>
            <a:r>
              <a:rPr lang="en-US" dirty="0"/>
              <a:t>Arad and Rubinstein’s “costless” Variant</a:t>
            </a:r>
          </a:p>
        </p:txBody>
      </p:sp>
      <p:sp>
        <p:nvSpPr>
          <p:cNvPr id="3" name="Inhaltsplatzhalter 2">
            <a:extLst>
              <a:ext uri="{FF2B5EF4-FFF2-40B4-BE49-F238E27FC236}">
                <a16:creationId xmlns:a16="http://schemas.microsoft.com/office/drawing/2014/main" id="{9D617BC4-72DF-C849-B4E5-B1C334A9EA87}"/>
              </a:ext>
            </a:extLst>
          </p:cNvPr>
          <p:cNvSpPr>
            <a:spLocks noGrp="1"/>
          </p:cNvSpPr>
          <p:nvPr>
            <p:ph idx="1"/>
          </p:nvPr>
        </p:nvSpPr>
        <p:spPr/>
        <p:txBody>
          <a:bodyPr/>
          <a:lstStyle/>
          <a:p>
            <a:pPr>
              <a:buFont typeface="Arial" panose="020B0604020202020204" pitchFamily="34" charset="0"/>
              <a:buChar char="•"/>
            </a:pPr>
            <a:r>
              <a:rPr lang="en-US" dirty="0"/>
              <a:t>You and another (random) student are playing a game in which each player requests an amount of money.</a:t>
            </a:r>
            <a:br>
              <a:rPr lang="en-US" dirty="0"/>
            </a:br>
            <a:endParaRPr lang="en-US" dirty="0"/>
          </a:p>
          <a:p>
            <a:pPr>
              <a:buFont typeface="Arial" panose="020B0604020202020204" pitchFamily="34" charset="0"/>
              <a:buChar char="•"/>
            </a:pPr>
            <a:r>
              <a:rPr lang="en-US" dirty="0"/>
              <a:t>The amount must be (an integer) between 11 and 20.</a:t>
            </a:r>
          </a:p>
          <a:p>
            <a:pPr>
              <a:buFont typeface="Arial" panose="020B0604020202020204" pitchFamily="34" charset="0"/>
              <a:buChar char="•"/>
            </a:pPr>
            <a:r>
              <a:rPr lang="en-US" dirty="0"/>
              <a:t>If you choose 20, you will receive $20.</a:t>
            </a:r>
          </a:p>
          <a:p>
            <a:pPr>
              <a:buFont typeface="Arial" panose="020B0604020202020204" pitchFamily="34" charset="0"/>
              <a:buChar char="•"/>
            </a:pPr>
            <a:r>
              <a:rPr lang="en-US" dirty="0"/>
              <a:t>If you choose anything below 20, you will receive $17.</a:t>
            </a:r>
          </a:p>
          <a:p>
            <a:pPr marL="0" indent="0">
              <a:buNone/>
            </a:pPr>
            <a:br>
              <a:rPr lang="en-US" dirty="0"/>
            </a:br>
            <a:endParaRPr lang="en-US" dirty="0"/>
          </a:p>
          <a:p>
            <a:pPr>
              <a:buFont typeface="Arial" panose="020B0604020202020204" pitchFamily="34" charset="0"/>
              <a:buChar char="•"/>
            </a:pPr>
            <a:r>
              <a:rPr lang="en-US" dirty="0"/>
              <a:t>A player will receive an additional amount of $20 if he asks for exactly one Euro less than the other player.</a:t>
            </a:r>
          </a:p>
          <a:p>
            <a:pPr>
              <a:buFont typeface="Arial" panose="020B0604020202020204" pitchFamily="34" charset="0"/>
              <a:buChar char="•"/>
            </a:pPr>
            <a:endParaRPr lang="en-US" dirty="0"/>
          </a:p>
          <a:p>
            <a:pPr>
              <a:buFont typeface="Arial" panose="020B0604020202020204" pitchFamily="34" charset="0"/>
              <a:buChar char="•"/>
            </a:pPr>
            <a:r>
              <a:rPr lang="en-US" b="1" dirty="0"/>
              <a:t>NOW: There is no penalty of choosing less than 17!</a:t>
            </a:r>
            <a:endParaRPr lang="en-US" dirty="0"/>
          </a:p>
          <a:p>
            <a:endParaRPr lang="en-US" dirty="0"/>
          </a:p>
        </p:txBody>
      </p:sp>
      <p:sp>
        <p:nvSpPr>
          <p:cNvPr id="4" name="Foliennummernplatzhalter 3">
            <a:extLst>
              <a:ext uri="{FF2B5EF4-FFF2-40B4-BE49-F238E27FC236}">
                <a16:creationId xmlns:a16="http://schemas.microsoft.com/office/drawing/2014/main" id="{C77C3340-84F6-854A-9D50-EB81C009CEA6}"/>
              </a:ext>
            </a:extLst>
          </p:cNvPr>
          <p:cNvSpPr>
            <a:spLocks noGrp="1"/>
          </p:cNvSpPr>
          <p:nvPr>
            <p:ph type="sldNum" sz="quarter" idx="12"/>
          </p:nvPr>
        </p:nvSpPr>
        <p:spPr/>
        <p:txBody>
          <a:bodyPr/>
          <a:lstStyle/>
          <a:p>
            <a:r>
              <a:rPr lang="en-US"/>
              <a:t>Page </a:t>
            </a:r>
            <a:fld id="{9D46F3A4-F478-9440-BC8E-B732027F4C86}" type="slidenum">
              <a:rPr lang="en-US" smtClean="0"/>
              <a:pPr/>
              <a:t>35</a:t>
            </a:fld>
            <a:endParaRPr lang="en-US" dirty="0"/>
          </a:p>
        </p:txBody>
      </p:sp>
    </p:spTree>
    <p:extLst>
      <p:ext uri="{BB962C8B-B14F-4D97-AF65-F5344CB8AC3E}">
        <p14:creationId xmlns:p14="http://schemas.microsoft.com/office/powerpoint/2010/main" val="22473910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342003-DEF7-7348-A6E5-2132F6103A63}"/>
              </a:ext>
            </a:extLst>
          </p:cNvPr>
          <p:cNvSpPr>
            <a:spLocks noGrp="1"/>
          </p:cNvSpPr>
          <p:nvPr>
            <p:ph type="title"/>
          </p:nvPr>
        </p:nvSpPr>
        <p:spPr/>
        <p:txBody>
          <a:bodyPr/>
          <a:lstStyle/>
          <a:p>
            <a:r>
              <a:rPr lang="en-US" dirty="0"/>
              <a:t>So what?</a:t>
            </a:r>
          </a:p>
        </p:txBody>
      </p:sp>
      <p:sp>
        <p:nvSpPr>
          <p:cNvPr id="3" name="Inhaltsplatzhalter 2">
            <a:extLst>
              <a:ext uri="{FF2B5EF4-FFF2-40B4-BE49-F238E27FC236}">
                <a16:creationId xmlns:a16="http://schemas.microsoft.com/office/drawing/2014/main" id="{D0402407-0F66-8846-8B20-93241E32534F}"/>
              </a:ext>
            </a:extLst>
          </p:cNvPr>
          <p:cNvSpPr>
            <a:spLocks noGrp="1"/>
          </p:cNvSpPr>
          <p:nvPr>
            <p:ph idx="1"/>
          </p:nvPr>
        </p:nvSpPr>
        <p:spPr/>
        <p:txBody>
          <a:bodyPr/>
          <a:lstStyle/>
          <a:p>
            <a:pPr>
              <a:buFont typeface="Arial" panose="020B0604020202020204" pitchFamily="34" charset="0"/>
              <a:buChar char="•"/>
            </a:pPr>
            <a:r>
              <a:rPr lang="en-US" dirty="0"/>
              <a:t>A Theory provides only a very rough picture of reality.</a:t>
            </a:r>
          </a:p>
          <a:p>
            <a:pPr>
              <a:buFont typeface="Arial" panose="020B0604020202020204" pitchFamily="34" charset="0"/>
              <a:buChar char="•"/>
            </a:pPr>
            <a:r>
              <a:rPr lang="en-US" dirty="0"/>
              <a:t>In most cases, people have difficulties in processing the available information or expect others to have these difficulties. </a:t>
            </a:r>
          </a:p>
          <a:p>
            <a:pPr>
              <a:buFont typeface="Arial" panose="020B0604020202020204" pitchFamily="34" charset="0"/>
              <a:buChar char="•"/>
            </a:pPr>
            <a:r>
              <a:rPr lang="en-US" dirty="0"/>
              <a:t>Assuming everyone is rational (k-infinity) isn’t smart at all. It is important to understand what others think, believe and in which ways their rationality is “bounded”.</a:t>
            </a:r>
          </a:p>
          <a:p>
            <a:pPr marL="0" indent="0">
              <a:buNone/>
            </a:pPr>
            <a:endParaRPr lang="en-US" dirty="0"/>
          </a:p>
          <a:p>
            <a:pPr>
              <a:buFont typeface="Arial" panose="020B0604020202020204" pitchFamily="34" charset="0"/>
              <a:buChar char="•"/>
            </a:pPr>
            <a:r>
              <a:rPr lang="en-US" b="1" dirty="0"/>
              <a:t>“Irrationality” is important force; Also for rational players </a:t>
            </a:r>
            <a:br>
              <a:rPr lang="en-US" b="1" dirty="0"/>
            </a:br>
            <a:r>
              <a:rPr lang="en-US" b="1" dirty="0">
                <a:sym typeface="Wingdings" pitchFamily="2" charset="2"/>
              </a:rPr>
              <a:t> retaliation, revenge and costly punishment</a:t>
            </a:r>
          </a:p>
          <a:p>
            <a:pPr marL="0" indent="0">
              <a:buNone/>
            </a:pPr>
            <a:endParaRPr lang="en-US" b="1" dirty="0">
              <a:sym typeface="Wingdings" pitchFamily="2" charset="2"/>
            </a:endParaRPr>
          </a:p>
          <a:p>
            <a:pPr marL="0" indent="0">
              <a:buNone/>
            </a:pPr>
            <a:r>
              <a:rPr lang="en-US" b="1" dirty="0">
                <a:sym typeface="Wingdings" pitchFamily="2" charset="2"/>
              </a:rPr>
              <a:t>Do you know cases, where others’ “irrationality” guides individual behavior?</a:t>
            </a:r>
            <a:endParaRPr lang="en-US" b="1" dirty="0"/>
          </a:p>
        </p:txBody>
      </p:sp>
      <p:sp>
        <p:nvSpPr>
          <p:cNvPr id="4" name="Foliennummernplatzhalter 3">
            <a:extLst>
              <a:ext uri="{FF2B5EF4-FFF2-40B4-BE49-F238E27FC236}">
                <a16:creationId xmlns:a16="http://schemas.microsoft.com/office/drawing/2014/main" id="{5450EA8C-5AEA-3B49-B3C3-187799C35C43}"/>
              </a:ext>
            </a:extLst>
          </p:cNvPr>
          <p:cNvSpPr>
            <a:spLocks noGrp="1"/>
          </p:cNvSpPr>
          <p:nvPr>
            <p:ph type="sldNum" sz="quarter" idx="12"/>
          </p:nvPr>
        </p:nvSpPr>
        <p:spPr/>
        <p:txBody>
          <a:bodyPr/>
          <a:lstStyle/>
          <a:p>
            <a:r>
              <a:rPr lang="en-US"/>
              <a:t>Page </a:t>
            </a:r>
            <a:fld id="{9D46F3A4-F478-9440-BC8E-B732027F4C86}" type="slidenum">
              <a:rPr lang="en-US" smtClean="0"/>
              <a:pPr/>
              <a:t>36</a:t>
            </a:fld>
            <a:endParaRPr lang="en-US" dirty="0"/>
          </a:p>
        </p:txBody>
      </p:sp>
    </p:spTree>
    <p:extLst>
      <p:ext uri="{BB962C8B-B14F-4D97-AF65-F5344CB8AC3E}">
        <p14:creationId xmlns:p14="http://schemas.microsoft.com/office/powerpoint/2010/main" val="81885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342003-DEF7-7348-A6E5-2132F6103A63}"/>
              </a:ext>
            </a:extLst>
          </p:cNvPr>
          <p:cNvSpPr>
            <a:spLocks noGrp="1"/>
          </p:cNvSpPr>
          <p:nvPr>
            <p:ph type="title"/>
          </p:nvPr>
        </p:nvSpPr>
        <p:spPr/>
        <p:txBody>
          <a:bodyPr/>
          <a:lstStyle/>
          <a:p>
            <a:r>
              <a:rPr lang="en-US" dirty="0"/>
              <a:t>Group work</a:t>
            </a:r>
          </a:p>
        </p:txBody>
      </p:sp>
      <p:sp>
        <p:nvSpPr>
          <p:cNvPr id="3" name="Inhaltsplatzhalter 2">
            <a:extLst>
              <a:ext uri="{FF2B5EF4-FFF2-40B4-BE49-F238E27FC236}">
                <a16:creationId xmlns:a16="http://schemas.microsoft.com/office/drawing/2014/main" id="{D0402407-0F66-8846-8B20-93241E32534F}"/>
              </a:ext>
            </a:extLst>
          </p:cNvPr>
          <p:cNvSpPr>
            <a:spLocks noGrp="1"/>
          </p:cNvSpPr>
          <p:nvPr>
            <p:ph idx="1"/>
          </p:nvPr>
        </p:nvSpPr>
        <p:spPr>
          <a:xfrm>
            <a:off x="539552" y="1345374"/>
            <a:ext cx="8136903" cy="4747453"/>
          </a:xfrm>
        </p:spPr>
        <p:txBody>
          <a:bodyPr/>
          <a:lstStyle/>
          <a:p>
            <a:pPr marL="0" indent="0" algn="ctr">
              <a:lnSpc>
                <a:spcPct val="150000"/>
              </a:lnSpc>
              <a:buNone/>
            </a:pPr>
            <a:r>
              <a:rPr lang="en-US" sz="2200" b="1" dirty="0"/>
              <a:t>Suggest and discuss examples of strategic interaction situations, in which beliefs are important for understanding others’ behaviors and predicting social outcomes!</a:t>
            </a:r>
          </a:p>
        </p:txBody>
      </p:sp>
      <p:sp>
        <p:nvSpPr>
          <p:cNvPr id="4" name="Foliennummernplatzhalter 3">
            <a:extLst>
              <a:ext uri="{FF2B5EF4-FFF2-40B4-BE49-F238E27FC236}">
                <a16:creationId xmlns:a16="http://schemas.microsoft.com/office/drawing/2014/main" id="{5450EA8C-5AEA-3B49-B3C3-187799C35C43}"/>
              </a:ext>
            </a:extLst>
          </p:cNvPr>
          <p:cNvSpPr>
            <a:spLocks noGrp="1"/>
          </p:cNvSpPr>
          <p:nvPr>
            <p:ph type="sldNum" sz="quarter" idx="12"/>
          </p:nvPr>
        </p:nvSpPr>
        <p:spPr/>
        <p:txBody>
          <a:bodyPr/>
          <a:lstStyle/>
          <a:p>
            <a:r>
              <a:rPr lang="en-US"/>
              <a:t>Page </a:t>
            </a:r>
            <a:fld id="{9D46F3A4-F478-9440-BC8E-B732027F4C86}" type="slidenum">
              <a:rPr lang="en-US" smtClean="0"/>
              <a:pPr/>
              <a:t>37</a:t>
            </a:fld>
            <a:endParaRPr lang="en-US" dirty="0"/>
          </a:p>
        </p:txBody>
      </p:sp>
    </p:spTree>
    <p:extLst>
      <p:ext uri="{BB962C8B-B14F-4D97-AF65-F5344CB8AC3E}">
        <p14:creationId xmlns:p14="http://schemas.microsoft.com/office/powerpoint/2010/main" val="997023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p:cNvSpPr>
          <p:nvPr/>
        </p:nvSpPr>
        <p:spPr bwMode="auto">
          <a:xfrm>
            <a:off x="755576" y="4941168"/>
            <a:ext cx="8045648" cy="1376288"/>
          </a:xfrm>
          <a:prstGeom prst="rect">
            <a:avLst/>
          </a:prstGeom>
          <a:noFill/>
          <a:ln>
            <a:noFill/>
          </a:ln>
          <a:effectLst>
            <a:outerShdw blurRad="127000" dist="63500"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lstStyle/>
          <a:p>
            <a:pPr>
              <a:lnSpc>
                <a:spcPct val="150000"/>
              </a:lnSpc>
              <a:tabLst>
                <a:tab pos="857220" algn="l"/>
                <a:tab pos="8072150" algn="l"/>
              </a:tabLst>
              <a:defRPr/>
            </a:pPr>
            <a:r>
              <a:rPr lang="en-US" sz="3234" dirty="0">
                <a:effectLst>
                  <a:outerShdw blurRad="38100" dist="38100" dir="2700000" algn="tl">
                    <a:srgbClr val="000000"/>
                  </a:outerShdw>
                </a:effectLst>
                <a:latin typeface="Palatino" charset="0"/>
                <a:ea typeface="Palatino" charset="0"/>
                <a:cs typeface="Palatino" charset="0"/>
                <a:sym typeface="Palatino" charset="0"/>
              </a:rPr>
              <a:t>Heiko Rauhut</a:t>
            </a:r>
            <a:r>
              <a:rPr lang="en-US" sz="2672" dirty="0">
                <a:effectLst>
                  <a:outerShdw blurRad="38100" dist="38100" dir="2700000" algn="tl">
                    <a:srgbClr val="000000"/>
                  </a:outerShdw>
                </a:effectLst>
                <a:latin typeface="Palatino" charset="0"/>
                <a:ea typeface="Palatino" charset="0"/>
                <a:cs typeface="Palatino" charset="0"/>
                <a:sym typeface="Palatino" charset="0"/>
              </a:rPr>
              <a:t>, Ryan O. Murphy, </a:t>
            </a:r>
            <a:r>
              <a:rPr lang="en-US" sz="2672" dirty="0" err="1">
                <a:effectLst>
                  <a:outerShdw blurRad="38100" dist="38100" dir="2700000" algn="tl">
                    <a:srgbClr val="000000"/>
                  </a:outerShdw>
                </a:effectLst>
                <a:latin typeface="Palatino" charset="0"/>
                <a:ea typeface="Palatino" charset="0"/>
                <a:cs typeface="Palatino" charset="0"/>
                <a:sym typeface="Palatino" charset="0"/>
              </a:rPr>
              <a:t>Karsten</a:t>
            </a:r>
            <a:r>
              <a:rPr lang="en-US" sz="2672" dirty="0">
                <a:effectLst>
                  <a:outerShdw blurRad="38100" dist="38100" dir="2700000" algn="tl">
                    <a:srgbClr val="000000"/>
                  </a:outerShdw>
                </a:effectLst>
                <a:latin typeface="Palatino" charset="0"/>
                <a:ea typeface="Palatino" charset="0"/>
                <a:cs typeface="Palatino" charset="0"/>
                <a:sym typeface="Palatino" charset="0"/>
              </a:rPr>
              <a:t> </a:t>
            </a:r>
            <a:r>
              <a:rPr lang="en-US" sz="2672" dirty="0" err="1">
                <a:effectLst>
                  <a:outerShdw blurRad="38100" dist="38100" dir="2700000" algn="tl">
                    <a:srgbClr val="000000"/>
                  </a:outerShdw>
                </a:effectLst>
                <a:latin typeface="Palatino" charset="0"/>
                <a:ea typeface="Palatino" charset="0"/>
                <a:cs typeface="Palatino" charset="0"/>
                <a:sym typeface="Palatino" charset="0"/>
              </a:rPr>
              <a:t>Donnay</a:t>
            </a:r>
            <a:endParaRPr lang="en-US" sz="2672" baseline="30000" dirty="0">
              <a:effectLst>
                <a:outerShdw blurRad="38100" dist="38100" dir="2700000" algn="tl">
                  <a:srgbClr val="000000"/>
                </a:outerShdw>
              </a:effectLst>
              <a:latin typeface="Palatino" charset="0"/>
              <a:ea typeface="Palatino" charset="0"/>
              <a:cs typeface="Palatino" charset="0"/>
              <a:sym typeface="Palatino" charset="0"/>
            </a:endParaRPr>
          </a:p>
        </p:txBody>
      </p:sp>
      <p:sp>
        <p:nvSpPr>
          <p:cNvPr id="21506" name="Rectangle 2"/>
          <p:cNvSpPr>
            <a:spLocks noGrp="1" noChangeArrowheads="1"/>
          </p:cNvSpPr>
          <p:nvPr>
            <p:ph type="title"/>
          </p:nvPr>
        </p:nvSpPr>
        <p:spPr>
          <a:xfrm>
            <a:off x="755576" y="1916832"/>
            <a:ext cx="7742039" cy="1598414"/>
          </a:xfrm>
          <a:effectLst>
            <a:outerShdw blurRad="101600" dist="38099" dir="2700000" algn="ctr" rotWithShape="0">
              <a:schemeClr val="bg2">
                <a:alpha val="39999"/>
              </a:schemeClr>
            </a:outerShdw>
          </a:effectLst>
          <a:extLst>
            <a:ext uri="{91240B29-F687-4F45-9708-019B960494DF}">
              <a14:hiddenLine xmlns:a14="http://schemas.microsoft.com/office/drawing/2010/main" w="12700">
                <a:solidFill>
                  <a:schemeClr val="tx1"/>
                </a:solidFill>
                <a:miter lim="800000"/>
                <a:headEnd/>
                <a:tailEnd/>
              </a14:hiddenLine>
            </a:ext>
          </a:extLst>
        </p:spPr>
        <p:txBody>
          <a:bodyPr vert="horz" lIns="0" tIns="0" rIns="0" bIns="0" rtlCol="0" anchor="ctr">
            <a:normAutofit fontScale="90000"/>
          </a:bodyPr>
          <a:lstStyle/>
          <a:p>
            <a:pPr>
              <a:tabLst>
                <a:tab pos="857220" algn="l"/>
              </a:tabLst>
              <a:defRPr/>
            </a:pPr>
            <a:r>
              <a:rPr lang="en-US" sz="4640" dirty="0"/>
              <a:t>The dilemma to be optimally distinct from others</a:t>
            </a:r>
            <a:endParaRPr lang="en-US" sz="4359" dirty="0">
              <a:latin typeface="Palatino" charset="0"/>
              <a:ea typeface="ヒラギノ明朝 ProN W3" charset="0"/>
              <a:cs typeface="ヒラギノ明朝 ProN W3" charset="0"/>
              <a:sym typeface="Palatino" charset="0"/>
            </a:endParaRPr>
          </a:p>
        </p:txBody>
      </p:sp>
      <p:sp>
        <p:nvSpPr>
          <p:cNvPr id="7" name="Titel 1">
            <a:extLst>
              <a:ext uri="{FF2B5EF4-FFF2-40B4-BE49-F238E27FC236}">
                <a16:creationId xmlns:a16="http://schemas.microsoft.com/office/drawing/2014/main" id="{7C5B8BF1-CD5A-7540-A027-B87DF7566AE2}"/>
              </a:ext>
            </a:extLst>
          </p:cNvPr>
          <p:cNvSpPr txBox="1">
            <a:spLocks/>
          </p:cNvSpPr>
          <p:nvPr/>
        </p:nvSpPr>
        <p:spPr>
          <a:xfrm>
            <a:off x="683418" y="117475"/>
            <a:ext cx="7777163" cy="929449"/>
          </a:xfrm>
          <a:prstGeom prst="rect">
            <a:avLst/>
          </a:prstGeom>
        </p:spPr>
        <p:txBody>
          <a:bodyPr vert="horz" lIns="91440" tIns="45720" rIns="91440" bIns="45720" rtlCol="0" anchor="ctr">
            <a:normAutofit lnSpcReduction="10000"/>
          </a:bodyPr>
          <a:lstStyle>
            <a:lvl1pPr algn="ctr" rtl="0" eaLnBrk="1" fontAlgn="base" hangingPunct="1">
              <a:spcBef>
                <a:spcPct val="0"/>
              </a:spcBef>
              <a:spcAft>
                <a:spcPct val="0"/>
              </a:spcAft>
              <a:defRPr sz="2800" b="1">
                <a:solidFill>
                  <a:srgbClr val="0028A5"/>
                </a:solidFill>
                <a:latin typeface="+mj-lt"/>
                <a:ea typeface="+mj-ea"/>
                <a:cs typeface="+mj-cs"/>
              </a:defRPr>
            </a:lvl1pPr>
            <a:lvl2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1800" b="1">
                <a:solidFill>
                  <a:schemeClr val="tx2"/>
                </a:solidFill>
                <a:latin typeface="Arial" charset="0"/>
                <a:ea typeface="ＭＳ Ｐゴシック" charset="0"/>
                <a:cs typeface="Arial" charset="0"/>
              </a:defRPr>
            </a:lvl5pPr>
            <a:lvl6pPr marL="342900" algn="l" rtl="0" eaLnBrk="1" fontAlgn="base" hangingPunct="1">
              <a:spcBef>
                <a:spcPct val="0"/>
              </a:spcBef>
              <a:spcAft>
                <a:spcPct val="0"/>
              </a:spcAft>
              <a:defRPr sz="1800" b="1">
                <a:solidFill>
                  <a:schemeClr val="tx2"/>
                </a:solidFill>
                <a:latin typeface="Arial" charset="0"/>
                <a:ea typeface="ＭＳ Ｐゴシック" charset="0"/>
                <a:cs typeface="Arial" charset="0"/>
              </a:defRPr>
            </a:lvl6pPr>
            <a:lvl7pPr marL="685800" algn="l" rtl="0" eaLnBrk="1" fontAlgn="base" hangingPunct="1">
              <a:spcBef>
                <a:spcPct val="0"/>
              </a:spcBef>
              <a:spcAft>
                <a:spcPct val="0"/>
              </a:spcAft>
              <a:defRPr sz="1800" b="1">
                <a:solidFill>
                  <a:schemeClr val="tx2"/>
                </a:solidFill>
                <a:latin typeface="Arial" charset="0"/>
                <a:ea typeface="ＭＳ Ｐゴシック" charset="0"/>
                <a:cs typeface="Arial" charset="0"/>
              </a:defRPr>
            </a:lvl7pPr>
            <a:lvl8pPr marL="1028700" algn="l" rtl="0" eaLnBrk="1" fontAlgn="base" hangingPunct="1">
              <a:spcBef>
                <a:spcPct val="0"/>
              </a:spcBef>
              <a:spcAft>
                <a:spcPct val="0"/>
              </a:spcAft>
              <a:defRPr sz="1800" b="1">
                <a:solidFill>
                  <a:schemeClr val="tx2"/>
                </a:solidFill>
                <a:latin typeface="Arial" charset="0"/>
                <a:ea typeface="ＭＳ Ｐゴシック" charset="0"/>
                <a:cs typeface="Arial" charset="0"/>
              </a:defRPr>
            </a:lvl8pPr>
            <a:lvl9pPr marL="1371600" algn="l" rtl="0" eaLnBrk="1" fontAlgn="base" hangingPunct="1">
              <a:spcBef>
                <a:spcPct val="0"/>
              </a:spcBef>
              <a:spcAft>
                <a:spcPct val="0"/>
              </a:spcAft>
              <a:defRPr sz="1800" b="1">
                <a:solidFill>
                  <a:schemeClr val="tx2"/>
                </a:solidFill>
                <a:latin typeface="Arial" charset="0"/>
                <a:ea typeface="ＭＳ Ｐゴシック" charset="0"/>
                <a:cs typeface="Arial" charset="0"/>
              </a:defRPr>
            </a:lvl9pPr>
          </a:lstStyle>
          <a:p>
            <a:r>
              <a:rPr lang="en-US" kern="0" dirty="0"/>
              <a:t>Example of strategic interaction situation with high relevance of beliefs</a:t>
            </a:r>
          </a:p>
        </p:txBody>
      </p:sp>
    </p:spTree>
    <p:extLst>
      <p:ext uri="{BB962C8B-B14F-4D97-AF65-F5344CB8AC3E}">
        <p14:creationId xmlns:p14="http://schemas.microsoft.com/office/powerpoint/2010/main" val="14971835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a:xfrm>
            <a:off x="217662" y="0"/>
            <a:ext cx="8607102" cy="1150814"/>
          </a:xfrm>
          <a:effectLst>
            <a:outerShdw blurRad="101600" dist="38099" dir="2700000" algn="ctr" rotWithShape="0">
              <a:schemeClr val="bg2">
                <a:alpha val="50000"/>
              </a:schemeClr>
            </a:outerShdw>
          </a:effectLst>
        </p:spPr>
        <p:txBody>
          <a:bodyPr>
            <a:normAutofit fontScale="90000"/>
          </a:bodyPr>
          <a:lstStyle/>
          <a:p>
            <a:pPr eaLnBrk="1" hangingPunct="1">
              <a:defRPr/>
            </a:pPr>
            <a:r>
              <a:rPr lang="en-US" sz="4640" dirty="0">
                <a:latin typeface="Palatino" charset="0"/>
                <a:ea typeface="Palatino" charset="0"/>
                <a:cs typeface="Palatino" charset="0"/>
                <a:sym typeface="Palatino" charset="0"/>
              </a:rPr>
              <a:t>Example from industrial design</a:t>
            </a:r>
            <a:endParaRPr lang="en-US" dirty="0">
              <a:latin typeface="Palatino" charset="0"/>
              <a:ea typeface="ヒラギノ明朝 ProN W3" charset="0"/>
              <a:cs typeface="ヒラギノ明朝 ProN W3" charset="0"/>
              <a:sym typeface="Palatino" charset="0"/>
            </a:endParaRPr>
          </a:p>
        </p:txBody>
      </p:sp>
      <p:sp>
        <p:nvSpPr>
          <p:cNvPr id="31747" name="Rectangle 3"/>
          <p:cNvSpPr>
            <a:spLocks/>
          </p:cNvSpPr>
          <p:nvPr/>
        </p:nvSpPr>
        <p:spPr bwMode="auto">
          <a:xfrm>
            <a:off x="7032129" y="6516439"/>
            <a:ext cx="1990204"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406" i="1" dirty="0" err="1">
                <a:solidFill>
                  <a:srgbClr val="E6E6E6"/>
                </a:solidFill>
                <a:latin typeface="Palatino" charset="0"/>
                <a:ea typeface="Palatino" charset="0"/>
                <a:cs typeface="Palatino" charset="0"/>
                <a:sym typeface="Palatino" charset="0"/>
              </a:rPr>
              <a:t>Landwehr</a:t>
            </a:r>
            <a:r>
              <a:rPr lang="en-US" sz="1406" i="1" dirty="0">
                <a:solidFill>
                  <a:srgbClr val="E6E6E6"/>
                </a:solidFill>
                <a:latin typeface="Palatino" charset="0"/>
                <a:ea typeface="Palatino" charset="0"/>
                <a:cs typeface="Palatino" charset="0"/>
                <a:sym typeface="Palatino" charset="0"/>
              </a:rPr>
              <a:t> et al., 2011</a:t>
            </a:r>
          </a:p>
        </p:txBody>
      </p:sp>
      <p:pic>
        <p:nvPicPr>
          <p:cNvPr id="18436"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36824" y="2282652"/>
            <a:ext cx="2370832" cy="300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28990" y="2669977"/>
            <a:ext cx="2541612" cy="2032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Box 4"/>
          <p:cNvSpPr txBox="1">
            <a:spLocks noChangeArrowheads="1"/>
          </p:cNvSpPr>
          <p:nvPr/>
        </p:nvSpPr>
        <p:spPr bwMode="auto">
          <a:xfrm>
            <a:off x="5078760" y="5453807"/>
            <a:ext cx="2953053" cy="39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1969">
                <a:latin typeface="Palatino"/>
              </a:rPr>
              <a:t>The Morph (average) car</a:t>
            </a:r>
            <a:endParaRPr lang="de-CH" sz="1969">
              <a:latin typeface="Palatino"/>
            </a:endParaRPr>
          </a:p>
        </p:txBody>
      </p:sp>
      <p:sp>
        <p:nvSpPr>
          <p:cNvPr id="18439" name="TextBox 7"/>
          <p:cNvSpPr txBox="1">
            <a:spLocks noChangeArrowheads="1"/>
          </p:cNvSpPr>
          <p:nvPr/>
        </p:nvSpPr>
        <p:spPr bwMode="auto">
          <a:xfrm>
            <a:off x="1915418" y="5453807"/>
            <a:ext cx="2047740" cy="395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1969">
                <a:latin typeface="Palatino"/>
              </a:rPr>
              <a:t>12 premium cars</a:t>
            </a:r>
            <a:endParaRPr lang="de-CH" sz="1969">
              <a:latin typeface="Palatino"/>
            </a:endParaRPr>
          </a:p>
        </p:txBody>
      </p:sp>
      <p:sp>
        <p:nvSpPr>
          <p:cNvPr id="18440" name="Rectangle 5"/>
          <p:cNvSpPr>
            <a:spLocks noChangeArrowheads="1"/>
          </p:cNvSpPr>
          <p:nvPr/>
        </p:nvSpPr>
        <p:spPr bwMode="auto">
          <a:xfrm>
            <a:off x="369467" y="1150814"/>
            <a:ext cx="8506643" cy="95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812">
                <a:latin typeface="Palatino"/>
                <a:ea typeface="Palatino"/>
                <a:cs typeface="Palatino"/>
                <a:sym typeface="Palatino"/>
              </a:rPr>
              <a:t>Little distinctions are boring, large ones weird</a:t>
            </a:r>
            <a:br>
              <a:rPr lang="en-US" sz="2812">
                <a:latin typeface="Palatino"/>
                <a:ea typeface="Palatino"/>
                <a:cs typeface="Palatino"/>
                <a:sym typeface="Palatino"/>
              </a:rPr>
            </a:br>
            <a:r>
              <a:rPr lang="en-US" sz="2812">
                <a:latin typeface="Palatino"/>
                <a:ea typeface="Palatino"/>
                <a:cs typeface="Palatino"/>
                <a:sym typeface="Palatino"/>
              </a:rPr>
              <a:t>Top sellers are optimally distinct from others</a:t>
            </a:r>
            <a:endParaRPr lang="de-CH" sz="2812"/>
          </a:p>
        </p:txBody>
      </p:sp>
      <p:sp>
        <p:nvSpPr>
          <p:cNvPr id="18441" name="Rectangle 10"/>
          <p:cNvSpPr>
            <a:spLocks noChangeArrowheads="1"/>
          </p:cNvSpPr>
          <p:nvPr/>
        </p:nvSpPr>
        <p:spPr bwMode="auto">
          <a:xfrm>
            <a:off x="10046" y="6062142"/>
            <a:ext cx="9133954" cy="82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391">
                <a:latin typeface="Palatino"/>
                <a:ea typeface="Palatino"/>
                <a:cs typeface="Palatino"/>
                <a:sym typeface="Palatino"/>
              </a:rPr>
              <a:t>Anticipation of others’ moves important for optimal distinctiveness</a:t>
            </a:r>
            <a:endParaRPr lang="de-CH" sz="2391"/>
          </a:p>
        </p:txBody>
      </p:sp>
    </p:spTree>
    <p:extLst>
      <p:ext uri="{BB962C8B-B14F-4D97-AF65-F5344CB8AC3E}">
        <p14:creationId xmlns:p14="http://schemas.microsoft.com/office/powerpoint/2010/main" val="2320223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body" idx="1"/>
          </p:nvPr>
        </p:nvSpPr>
        <p:spPr>
          <a:xfrm>
            <a:off x="416347" y="1671587"/>
            <a:ext cx="8367117" cy="5357813"/>
          </a:xfrm>
          <a:effectLst>
            <a:outerShdw blurRad="101600" dist="38099" dir="2700000" algn="ctr" rotWithShape="0">
              <a:schemeClr val="bg2">
                <a:alpha val="50000"/>
              </a:schemeClr>
            </a:outerShdw>
          </a:effectLst>
        </p:spPr>
        <p:txBody>
          <a:bodyPr/>
          <a:lstStyle/>
          <a:p>
            <a:pPr marL="937584" lvl="1">
              <a:spcBef>
                <a:spcPts val="2531"/>
              </a:spcBef>
              <a:buSzPct val="75000"/>
              <a:buFont typeface="Palatino" charset="0"/>
              <a:buChar char="•"/>
              <a:defRPr/>
            </a:pPr>
            <a:r>
              <a:rPr lang="en-US" sz="3375" dirty="0">
                <a:latin typeface="Palatino" charset="0"/>
                <a:ea typeface="Palatino" charset="0"/>
                <a:cs typeface="Palatino" charset="0"/>
                <a:sym typeface="Palatino" charset="0"/>
              </a:rPr>
              <a:t>Social Psychology</a:t>
            </a:r>
            <a:br>
              <a:rPr lang="en-US" sz="2250" dirty="0">
                <a:latin typeface="Palatino" charset="0"/>
                <a:ea typeface="Palatino" charset="0"/>
                <a:cs typeface="Palatino" charset="0"/>
                <a:sym typeface="Palatino" charset="0"/>
              </a:rPr>
            </a:br>
            <a:r>
              <a:rPr lang="en-US" sz="2250" dirty="0">
                <a:latin typeface="Palatino" charset="0"/>
                <a:ea typeface="Palatino" charset="0"/>
                <a:cs typeface="Palatino" charset="0"/>
                <a:sym typeface="Palatino" charset="0"/>
              </a:rPr>
              <a:t>Optimal identity by opposing need of differentiation from and assimilation with others </a:t>
            </a:r>
            <a:r>
              <a:rPr lang="en-US" sz="1687" dirty="0">
                <a:latin typeface="Palatino" charset="0"/>
                <a:ea typeface="Palatino" charset="0"/>
                <a:cs typeface="Palatino" charset="0"/>
                <a:sym typeface="Palatino" charset="0"/>
              </a:rPr>
              <a:t>(</a:t>
            </a:r>
            <a:r>
              <a:rPr lang="en-US" sz="2250" dirty="0">
                <a:latin typeface="Palatino" charset="0"/>
                <a:ea typeface="Palatino" charset="0"/>
                <a:cs typeface="Palatino" charset="0"/>
                <a:sym typeface="Palatino" charset="0"/>
              </a:rPr>
              <a:t>Brewer, 1991, 1993)</a:t>
            </a:r>
          </a:p>
          <a:p>
            <a:pPr marL="937584" lvl="1">
              <a:spcBef>
                <a:spcPts val="3375"/>
              </a:spcBef>
              <a:buSzPct val="75000"/>
              <a:buFont typeface="Palatino" charset="0"/>
              <a:buChar char="•"/>
              <a:defRPr/>
            </a:pPr>
            <a:r>
              <a:rPr lang="en-US" sz="3375" dirty="0">
                <a:latin typeface="Palatino" charset="0"/>
                <a:ea typeface="Palatino" charset="0"/>
                <a:cs typeface="Palatino" charset="0"/>
                <a:sym typeface="Palatino" charset="0"/>
              </a:rPr>
              <a:t>Sociology</a:t>
            </a:r>
            <a:br>
              <a:rPr lang="en-US" sz="2250" dirty="0">
                <a:latin typeface="Palatino" charset="0"/>
                <a:ea typeface="Palatino" charset="0"/>
                <a:cs typeface="Palatino" charset="0"/>
                <a:sym typeface="Palatino" charset="0"/>
              </a:rPr>
            </a:br>
            <a:r>
              <a:rPr lang="en-US" sz="2250" dirty="0">
                <a:latin typeface="Palatino" charset="0"/>
                <a:ea typeface="Palatino" charset="0"/>
                <a:cs typeface="Palatino" charset="0"/>
                <a:sym typeface="Palatino" charset="0"/>
              </a:rPr>
              <a:t>Distinction from lower and assimilation with own social class by distinct class cultures (Bourdieu, 1984)</a:t>
            </a:r>
          </a:p>
        </p:txBody>
      </p:sp>
      <p:sp>
        <p:nvSpPr>
          <p:cNvPr id="32770" name="Rectangle 2"/>
          <p:cNvSpPr>
            <a:spLocks/>
          </p:cNvSpPr>
          <p:nvPr/>
        </p:nvSpPr>
        <p:spPr bwMode="auto">
          <a:xfrm>
            <a:off x="267891" y="0"/>
            <a:ext cx="8708678" cy="1160859"/>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defRPr/>
            </a:pPr>
            <a:r>
              <a:rPr lang="en-US" sz="4219" dirty="0">
                <a:latin typeface="Palatino" charset="0"/>
                <a:ea typeface="Palatino" charset="0"/>
                <a:cs typeface="Palatino" charset="0"/>
                <a:sym typeface="Palatino" charset="0"/>
              </a:rPr>
              <a:t>Relevance of optimal distinctiveness</a:t>
            </a:r>
            <a:endParaRPr lang="en-US" sz="4219" dirty="0">
              <a:latin typeface="Palatino" charset="0"/>
              <a:ea typeface="ヒラギノ明朝 ProN W3" charset="0"/>
              <a:cs typeface="ヒラギノ明朝 ProN W3" charset="0"/>
              <a:sym typeface="Palatino" charset="0"/>
            </a:endParaRPr>
          </a:p>
        </p:txBody>
      </p:sp>
    </p:spTree>
    <p:extLst>
      <p:ext uri="{BB962C8B-B14F-4D97-AF65-F5344CB8AC3E}">
        <p14:creationId xmlns:p14="http://schemas.microsoft.com/office/powerpoint/2010/main" val="4856027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464344" y="0"/>
            <a:ext cx="8215313" cy="1214438"/>
          </a:xfrm>
          <a:effectLst>
            <a:outerShdw blurRad="101600" dist="38099" dir="2700000" algn="ctr" rotWithShape="0">
              <a:schemeClr val="bg2">
                <a:alpha val="50000"/>
              </a:schemeClr>
            </a:outerShdw>
          </a:effectLst>
        </p:spPr>
        <p:txBody>
          <a:bodyPr/>
          <a:lstStyle/>
          <a:p>
            <a:pPr eaLnBrk="1" hangingPunct="1">
              <a:defRPr/>
            </a:pPr>
            <a:r>
              <a:rPr lang="en-US">
                <a:latin typeface="Palatino" charset="0"/>
                <a:ea typeface="Palatino" charset="0"/>
                <a:cs typeface="Palatino" charset="0"/>
                <a:sym typeface="Palatino" charset="0"/>
              </a:rPr>
              <a:t>Spacial Norms Game</a:t>
            </a:r>
            <a:endParaRPr lang="en-US">
              <a:latin typeface="Palatino" charset="0"/>
              <a:ea typeface="ヒラギノ明朝 ProN W3" charset="0"/>
              <a:cs typeface="ヒラギノ明朝 ProN W3" charset="0"/>
              <a:sym typeface="Palatino" charset="0"/>
            </a:endParaRPr>
          </a:p>
        </p:txBody>
      </p:sp>
      <p:sp>
        <p:nvSpPr>
          <p:cNvPr id="35842" name="Rectangle 2"/>
          <p:cNvSpPr>
            <a:spLocks noGrp="1" noChangeArrowheads="1"/>
          </p:cNvSpPr>
          <p:nvPr>
            <p:ph type="body" idx="1"/>
          </p:nvPr>
        </p:nvSpPr>
        <p:spPr>
          <a:xfrm>
            <a:off x="241102" y="1393031"/>
            <a:ext cx="8661797" cy="5125641"/>
          </a:xfrm>
          <a:effectLst>
            <a:outerShdw blurRad="101600" dist="38099" dir="2700000" algn="ctr" rotWithShape="0">
              <a:schemeClr val="bg2">
                <a:alpha val="50000"/>
              </a:schemeClr>
            </a:outerShdw>
          </a:effectLst>
        </p:spPr>
        <p:txBody>
          <a:bodyPr/>
          <a:lstStyle/>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Consider N (N &gt;&gt; 2) decision makers (players)</a:t>
            </a:r>
            <a:endParaRPr lang="en-US" sz="2250" dirty="0">
              <a:latin typeface="Palatino" charset="0"/>
              <a:ea typeface="ヒラギノ明朝 ProN W3" charset="0"/>
              <a:cs typeface="ヒラギノ明朝 ProN W3" charset="0"/>
              <a:sym typeface="Palatino" charset="0"/>
            </a:endParaRPr>
          </a:p>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Each player chooses a point in a two-dimensional space</a:t>
            </a:r>
            <a:br>
              <a:rPr lang="en-US" sz="2250" dirty="0">
                <a:latin typeface="Palatino" charset="0"/>
                <a:ea typeface="Palatino" charset="0"/>
                <a:cs typeface="Palatino" charset="0"/>
                <a:sym typeface="Palatino" charset="0"/>
              </a:rPr>
            </a:br>
            <a:r>
              <a:rPr lang="en-US" sz="2250" dirty="0">
                <a:latin typeface="Palatino" charset="0"/>
                <a:ea typeface="Palatino" charset="0"/>
                <a:cs typeface="Palatino" charset="0"/>
                <a:sym typeface="Palatino" charset="0"/>
              </a:rPr>
              <a:t>(e.g. square from 0 to 100 on each side)</a:t>
            </a:r>
            <a:endParaRPr lang="en-US" sz="2250" dirty="0">
              <a:latin typeface="Palatino" charset="0"/>
              <a:ea typeface="ヒラギノ明朝 ProN W3" charset="0"/>
              <a:cs typeface="ヒラギノ明朝 ProN W3" charset="0"/>
              <a:sym typeface="Palatino" charset="0"/>
            </a:endParaRPr>
          </a:p>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Players’ choices are made simultaneously and privately</a:t>
            </a:r>
            <a:endParaRPr lang="en-US" sz="2250" dirty="0">
              <a:latin typeface="Palatino" charset="0"/>
              <a:ea typeface="ヒラギノ明朝 ProN W3" charset="0"/>
              <a:cs typeface="ヒラギノ明朝 ProN W3" charset="0"/>
              <a:sym typeface="Palatino" charset="0"/>
            </a:endParaRPr>
          </a:p>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A center point is computed from the N chosen points</a:t>
            </a:r>
            <a:endParaRPr lang="en-US" sz="2250" dirty="0">
              <a:latin typeface="Palatino" charset="0"/>
              <a:ea typeface="ヒラギノ明朝 ProN W3" charset="0"/>
              <a:cs typeface="ヒラギノ明朝 ProN W3" charset="0"/>
              <a:sym typeface="Palatino" charset="0"/>
            </a:endParaRPr>
          </a:p>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Payoff for each player is a function of the distance from their chosen point to the center point</a:t>
            </a:r>
            <a:endParaRPr lang="en-US" sz="2250" dirty="0">
              <a:latin typeface="Palatino" charset="0"/>
              <a:ea typeface="ヒラギノ明朝 ProN W3" charset="0"/>
              <a:cs typeface="ヒラギノ明朝 ProN W3" charset="0"/>
              <a:sym typeface="Palatino" charset="0"/>
            </a:endParaRPr>
          </a:p>
          <a:p>
            <a:pPr marL="625056">
              <a:buClr>
                <a:srgbClr val="FFFFFF"/>
              </a:buClr>
              <a:buSzPct val="75000"/>
              <a:buFont typeface="Palatino" charset="0"/>
              <a:buChar char="•"/>
              <a:defRPr/>
            </a:pPr>
            <a:r>
              <a:rPr lang="en-US" sz="2250" dirty="0">
                <a:latin typeface="Palatino" charset="0"/>
                <a:ea typeface="Palatino" charset="0"/>
                <a:cs typeface="Palatino" charset="0"/>
                <a:sym typeface="Palatino" charset="0"/>
              </a:rPr>
              <a:t>Structure of the game and payoff function common knowledge</a:t>
            </a:r>
            <a:endParaRPr lang="en-US" sz="2250" dirty="0">
              <a:latin typeface="Palatino" charset="0"/>
              <a:ea typeface="ヒラギノ明朝 ProN W3" charset="0"/>
              <a:cs typeface="ヒラギノ明朝 ProN W3" charset="0"/>
              <a:sym typeface="Palatino" charset="0"/>
            </a:endParaRPr>
          </a:p>
        </p:txBody>
      </p:sp>
    </p:spTree>
    <p:extLst>
      <p:ext uri="{BB962C8B-B14F-4D97-AF65-F5344CB8AC3E}">
        <p14:creationId xmlns:p14="http://schemas.microsoft.com/office/powerpoint/2010/main" val="31929752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AutoShape 1"/>
          <p:cNvSpPr>
            <a:spLocks/>
          </p:cNvSpPr>
          <p:nvPr/>
        </p:nvSpPr>
        <p:spPr bwMode="auto">
          <a:xfrm>
            <a:off x="312539" y="178594"/>
            <a:ext cx="5947172" cy="5947172"/>
          </a:xfrm>
          <a:prstGeom prst="roundRect">
            <a:avLst>
              <a:gd name="adj" fmla="val 2250"/>
            </a:avLst>
          </a:prstGeom>
          <a:solidFill>
            <a:schemeClr val="accent1"/>
          </a:solidFill>
          <a:ln>
            <a:noFill/>
          </a:ln>
          <a:effectLst>
            <a:outerShdw blurRad="76200" algn="ctr" rotWithShape="0">
              <a:schemeClr val="bg2">
                <a:alpha val="79999"/>
              </a:schemeClr>
            </a:outerShdw>
          </a:effectLst>
          <a:extLst>
            <a:ext uri="{91240B29-F687-4F45-9708-019B960494DF}">
              <a14:hiddenLine xmlns:a14="http://schemas.microsoft.com/office/drawing/2010/main" w="12700" cap="flat">
                <a:solidFill>
                  <a:srgbClr val="2F3946">
                    <a:alpha val="84999"/>
                  </a:srgbClr>
                </a:solidFill>
                <a:miter lim="800000"/>
                <a:headEnd type="none" w="med" len="med"/>
                <a:tailEnd type="none" w="med" len="med"/>
              </a14:hiddenLine>
            </a:ext>
          </a:extLst>
        </p:spPr>
        <p:txBody>
          <a:bodyPr lIns="0" tIns="0" rIns="0" bIns="0"/>
          <a:lstStyle/>
          <a:p>
            <a:pPr>
              <a:defRPr/>
            </a:pPr>
            <a:endParaRPr lang="de-CH" sz="1195"/>
          </a:p>
        </p:txBody>
      </p:sp>
      <p:sp>
        <p:nvSpPr>
          <p:cNvPr id="37890" name="Rectangle 2"/>
          <p:cNvSpPr>
            <a:spLocks/>
          </p:cNvSpPr>
          <p:nvPr/>
        </p:nvSpPr>
        <p:spPr bwMode="auto">
          <a:xfrm>
            <a:off x="5652492" y="6327800"/>
            <a:ext cx="3429000"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3375" dirty="0">
                <a:solidFill>
                  <a:srgbClr val="E6E6E6"/>
                </a:solidFill>
                <a:latin typeface="Palatino" charset="0"/>
                <a:ea typeface="Palatino" charset="0"/>
                <a:cs typeface="Palatino" charset="0"/>
                <a:sym typeface="Palatino" charset="0"/>
              </a:rPr>
              <a:t>Feature space</a:t>
            </a:r>
          </a:p>
        </p:txBody>
      </p:sp>
      <p:pic>
        <p:nvPicPr>
          <p:cNvPr id="2150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539" y="360536"/>
            <a:ext cx="5947172" cy="564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5865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AutoShape 1"/>
          <p:cNvSpPr>
            <a:spLocks/>
          </p:cNvSpPr>
          <p:nvPr/>
        </p:nvSpPr>
        <p:spPr bwMode="auto">
          <a:xfrm>
            <a:off x="312539" y="178594"/>
            <a:ext cx="5947172" cy="5947172"/>
          </a:xfrm>
          <a:prstGeom prst="roundRect">
            <a:avLst>
              <a:gd name="adj" fmla="val 2250"/>
            </a:avLst>
          </a:prstGeom>
          <a:solidFill>
            <a:schemeClr val="accent1"/>
          </a:solidFill>
          <a:ln>
            <a:noFill/>
          </a:ln>
          <a:effectLst>
            <a:outerShdw blurRad="76200" algn="ctr" rotWithShape="0">
              <a:schemeClr val="bg2">
                <a:alpha val="79999"/>
              </a:schemeClr>
            </a:outerShdw>
          </a:effectLst>
          <a:extLst>
            <a:ext uri="{91240B29-F687-4F45-9708-019B960494DF}">
              <a14:hiddenLine xmlns:a14="http://schemas.microsoft.com/office/drawing/2010/main" w="12700" cap="flat">
                <a:solidFill>
                  <a:srgbClr val="2F3946">
                    <a:alpha val="84999"/>
                  </a:srgbClr>
                </a:solidFill>
                <a:miter lim="800000"/>
                <a:headEnd type="none" w="med" len="med"/>
                <a:tailEnd type="none" w="med" len="med"/>
              </a14:hiddenLine>
            </a:ext>
          </a:extLst>
        </p:spPr>
        <p:txBody>
          <a:bodyPr lIns="0" tIns="0" rIns="0" bIns="0"/>
          <a:lstStyle/>
          <a:p>
            <a:pPr>
              <a:defRPr/>
            </a:pPr>
            <a:endParaRPr lang="de-CH" sz="1195"/>
          </a:p>
        </p:txBody>
      </p:sp>
      <p:sp>
        <p:nvSpPr>
          <p:cNvPr id="38914" name="Rectangle 2"/>
          <p:cNvSpPr>
            <a:spLocks/>
          </p:cNvSpPr>
          <p:nvPr/>
        </p:nvSpPr>
        <p:spPr bwMode="auto">
          <a:xfrm>
            <a:off x="3812976" y="6327800"/>
            <a:ext cx="526851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3375" dirty="0">
                <a:solidFill>
                  <a:srgbClr val="E6E6E6"/>
                </a:solidFill>
                <a:latin typeface="Palatino" charset="0"/>
                <a:ea typeface="Palatino" charset="0"/>
                <a:cs typeface="Palatino" charset="0"/>
                <a:sym typeface="Palatino" charset="0"/>
              </a:rPr>
              <a:t>Feature space and choices</a:t>
            </a:r>
          </a:p>
        </p:txBody>
      </p:sp>
      <p:pic>
        <p:nvPicPr>
          <p:cNvPr id="2253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3656" y="361653"/>
            <a:ext cx="5948288" cy="5648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51354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AutoShape 1"/>
          <p:cNvSpPr>
            <a:spLocks/>
          </p:cNvSpPr>
          <p:nvPr/>
        </p:nvSpPr>
        <p:spPr bwMode="auto">
          <a:xfrm>
            <a:off x="312539" y="178594"/>
            <a:ext cx="5947172" cy="5947172"/>
          </a:xfrm>
          <a:prstGeom prst="roundRect">
            <a:avLst>
              <a:gd name="adj" fmla="val 2250"/>
            </a:avLst>
          </a:prstGeom>
          <a:solidFill>
            <a:schemeClr val="accent1"/>
          </a:solidFill>
          <a:ln>
            <a:noFill/>
          </a:ln>
          <a:effectLst>
            <a:outerShdw blurRad="76200" algn="ctr" rotWithShape="0">
              <a:schemeClr val="bg2">
                <a:alpha val="79999"/>
              </a:schemeClr>
            </a:outerShdw>
          </a:effectLst>
          <a:extLst>
            <a:ext uri="{91240B29-F687-4F45-9708-019B960494DF}">
              <a14:hiddenLine xmlns:a14="http://schemas.microsoft.com/office/drawing/2010/main" w="12700" cap="flat">
                <a:solidFill>
                  <a:srgbClr val="2F3946">
                    <a:alpha val="84999"/>
                  </a:srgbClr>
                </a:solidFill>
                <a:miter lim="800000"/>
                <a:headEnd type="none" w="med" len="med"/>
                <a:tailEnd type="none" w="med" len="med"/>
              </a14:hiddenLine>
            </a:ext>
          </a:extLst>
        </p:spPr>
        <p:txBody>
          <a:bodyPr lIns="0" tIns="0" rIns="0" bIns="0"/>
          <a:lstStyle/>
          <a:p>
            <a:pPr>
              <a:defRPr/>
            </a:pPr>
            <a:endParaRPr lang="de-CH" sz="1195"/>
          </a:p>
        </p:txBody>
      </p:sp>
      <p:sp>
        <p:nvSpPr>
          <p:cNvPr id="39939" name="Rectangle 3"/>
          <p:cNvSpPr>
            <a:spLocks/>
          </p:cNvSpPr>
          <p:nvPr/>
        </p:nvSpPr>
        <p:spPr bwMode="auto">
          <a:xfrm>
            <a:off x="1230065" y="6327800"/>
            <a:ext cx="7851428"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3375" dirty="0">
                <a:solidFill>
                  <a:srgbClr val="E6E6E6"/>
                </a:solidFill>
                <a:latin typeface="Palatino" charset="0"/>
                <a:ea typeface="Palatino" charset="0"/>
                <a:cs typeface="Palatino" charset="0"/>
                <a:sym typeface="Palatino" charset="0"/>
              </a:rPr>
              <a:t>Feature space, choices and center point</a:t>
            </a:r>
          </a:p>
        </p:txBody>
      </p:sp>
      <p:pic>
        <p:nvPicPr>
          <p:cNvPr id="2355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12539" y="361653"/>
            <a:ext cx="5947172" cy="5646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9527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132829" y="-15627"/>
            <a:ext cx="8929688" cy="659681"/>
          </a:xfrm>
          <a:effectLst>
            <a:outerShdw blurRad="101600" dist="38099" dir="2700000" algn="ctr" rotWithShape="0">
              <a:schemeClr val="bg2">
                <a:alpha val="50000"/>
              </a:schemeClr>
            </a:outerShdw>
          </a:effectLst>
        </p:spPr>
        <p:txBody>
          <a:bodyPr/>
          <a:lstStyle/>
          <a:p>
            <a:pPr eaLnBrk="1" hangingPunct="1">
              <a:defRPr/>
            </a:pPr>
            <a:r>
              <a:rPr lang="en-US" sz="2531" dirty="0">
                <a:latin typeface="Palatino" charset="0"/>
                <a:ea typeface="Palatino" charset="0"/>
                <a:cs typeface="Palatino" charset="0"/>
                <a:sym typeface="Palatino" charset="0"/>
              </a:rPr>
              <a:t>Dilemma of balancing coordination and anti-coordination</a:t>
            </a:r>
            <a:endParaRPr lang="en-US" sz="2531" dirty="0">
              <a:latin typeface="Palatino" charset="0"/>
              <a:ea typeface="ヒラギノ明朝 ProN W3" charset="0"/>
              <a:cs typeface="ヒラギノ明朝 ProN W3" charset="0"/>
              <a:sym typeface="Palatino" charset="0"/>
            </a:endParaRPr>
          </a:p>
        </p:txBody>
      </p:sp>
      <p:cxnSp>
        <p:nvCxnSpPr>
          <p:cNvPr id="24579" name="Straight Arrow Connector 3"/>
          <p:cNvCxnSpPr>
            <a:cxnSpLocks noChangeShapeType="1"/>
          </p:cNvCxnSpPr>
          <p:nvPr/>
        </p:nvCxnSpPr>
        <p:spPr bwMode="auto">
          <a:xfrm flipH="1">
            <a:off x="3858742" y="3322960"/>
            <a:ext cx="231055" cy="851669"/>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lgn="ctr">
                <a:solidFill>
                  <a:srgbClr val="2F3946">
                    <a:alpha val="85097"/>
                  </a:srgbClr>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580" name="Straight Arrow Connector 7"/>
          <p:cNvCxnSpPr>
            <a:cxnSpLocks noChangeShapeType="1"/>
          </p:cNvCxnSpPr>
          <p:nvPr/>
        </p:nvCxnSpPr>
        <p:spPr bwMode="auto">
          <a:xfrm flipH="1">
            <a:off x="2192238" y="2618631"/>
            <a:ext cx="1215554" cy="1265783"/>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lgn="ctr">
                <a:solidFill>
                  <a:srgbClr val="2F3946">
                    <a:alpha val="85097"/>
                  </a:srgbClr>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581" name="Straight Arrow Connector 10"/>
          <p:cNvCxnSpPr>
            <a:cxnSpLocks noChangeShapeType="1"/>
          </p:cNvCxnSpPr>
          <p:nvPr/>
        </p:nvCxnSpPr>
        <p:spPr bwMode="auto">
          <a:xfrm flipH="1">
            <a:off x="3761631" y="2618631"/>
            <a:ext cx="1670968" cy="911945"/>
          </a:xfrm>
          <a:prstGeom prst="straightConnector1">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12700" algn="ctr">
                <a:solidFill>
                  <a:srgbClr val="2F3946">
                    <a:alpha val="85097"/>
                  </a:srgbClr>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582" name="TextBox 28"/>
          <p:cNvSpPr txBox="1">
            <a:spLocks noChangeArrowheads="1"/>
          </p:cNvSpPr>
          <p:nvPr/>
        </p:nvSpPr>
        <p:spPr bwMode="auto">
          <a:xfrm>
            <a:off x="3049489" y="1734592"/>
            <a:ext cx="4671535" cy="525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r>
              <a:rPr lang="en-US" sz="2812">
                <a:solidFill>
                  <a:schemeClr val="bg1"/>
                </a:solidFill>
                <a:latin typeface="Palatino"/>
              </a:rPr>
              <a:t>“partial coordination game”</a:t>
            </a:r>
            <a:endParaRPr lang="de-CH" sz="2812">
              <a:solidFill>
                <a:schemeClr val="bg1"/>
              </a:solidFill>
              <a:latin typeface="Palatino"/>
            </a:endParaRPr>
          </a:p>
        </p:txBody>
      </p:sp>
      <p:pic>
        <p:nvPicPr>
          <p:cNvPr id="28" name="Picture 2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34247" y="3978176"/>
            <a:ext cx="4209231" cy="2879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Rectangle 29"/>
          <p:cNvSpPr>
            <a:spLocks noChangeArrowheads="1"/>
          </p:cNvSpPr>
          <p:nvPr/>
        </p:nvSpPr>
        <p:spPr bwMode="auto">
          <a:xfrm>
            <a:off x="572617" y="3989338"/>
            <a:ext cx="3517180" cy="126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en-US" sz="2531">
                <a:latin typeface="Palatino"/>
                <a:ea typeface="Palatino"/>
                <a:cs typeface="Palatino"/>
                <a:sym typeface="Palatino"/>
              </a:rPr>
              <a:t>Optimal distinctiveness payoff function</a:t>
            </a:r>
            <a:endParaRPr lang="de-CH" sz="2531"/>
          </a:p>
        </p:txBody>
      </p:sp>
      <p:pic>
        <p:nvPicPr>
          <p:cNvPr id="24585" name="Picture 3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2617" y="736699"/>
            <a:ext cx="7970862" cy="2780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4964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3806"/>
            <a:ext cx="4984194" cy="498419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306" y="0"/>
            <a:ext cx="4065694" cy="2781680"/>
          </a:xfrm>
          <a:prstGeom prst="rect">
            <a:avLst/>
          </a:prstGeom>
        </p:spPr>
      </p:pic>
    </p:spTree>
    <p:extLst>
      <p:ext uri="{BB962C8B-B14F-4D97-AF65-F5344CB8AC3E}">
        <p14:creationId xmlns:p14="http://schemas.microsoft.com/office/powerpoint/2010/main" val="23692495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3806"/>
            <a:ext cx="4984194" cy="498419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306" y="0"/>
            <a:ext cx="4065694" cy="2781680"/>
          </a:xfrm>
          <a:prstGeom prst="rect">
            <a:avLst/>
          </a:prstGeom>
        </p:spPr>
      </p:pic>
      <p:cxnSp>
        <p:nvCxnSpPr>
          <p:cNvPr id="5" name="Straight Connector 4"/>
          <p:cNvCxnSpPr/>
          <p:nvPr/>
        </p:nvCxnSpPr>
        <p:spPr bwMode="auto">
          <a:xfrm flipV="1">
            <a:off x="2850559" y="289901"/>
            <a:ext cx="3240360" cy="3088468"/>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2850559" y="2315126"/>
            <a:ext cx="2784684" cy="1822703"/>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flipV="1">
            <a:off x="2850559" y="1302514"/>
            <a:ext cx="2987207" cy="2438681"/>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39495498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3806"/>
            <a:ext cx="4984194" cy="498419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8306" y="0"/>
            <a:ext cx="4065694" cy="2781680"/>
          </a:xfrm>
          <a:prstGeom prst="rect">
            <a:avLst/>
          </a:prstGeom>
        </p:spPr>
      </p:pic>
      <p:cxnSp>
        <p:nvCxnSpPr>
          <p:cNvPr id="5" name="Straight Connector 4"/>
          <p:cNvCxnSpPr/>
          <p:nvPr/>
        </p:nvCxnSpPr>
        <p:spPr bwMode="auto">
          <a:xfrm flipV="1">
            <a:off x="2850559" y="289901"/>
            <a:ext cx="3240360" cy="3088468"/>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Connector 11"/>
          <p:cNvCxnSpPr/>
          <p:nvPr/>
        </p:nvCxnSpPr>
        <p:spPr bwMode="auto">
          <a:xfrm flipV="1">
            <a:off x="4445424" y="2315126"/>
            <a:ext cx="2050540" cy="1974594"/>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Connector 13"/>
          <p:cNvCxnSpPr/>
          <p:nvPr/>
        </p:nvCxnSpPr>
        <p:spPr bwMode="auto">
          <a:xfrm flipV="1">
            <a:off x="3913802" y="1302514"/>
            <a:ext cx="2379639" cy="2337421"/>
          </a:xfrm>
          <a:prstGeom prst="line">
            <a:avLst/>
          </a:prstGeom>
          <a:gradFill rotWithShape="0">
            <a:gsLst>
              <a:gs pos="0">
                <a:srgbClr val="074EB3">
                  <a:alpha val="84999"/>
                </a:srgbClr>
              </a:gs>
              <a:gs pos="100000">
                <a:srgbClr val="0B3280">
                  <a:alpha val="84999"/>
                </a:srgbClr>
              </a:gs>
            </a:gsLst>
            <a:lin ang="5400000" scaled="1"/>
          </a:gradFill>
          <a:ln w="38100" cap="rnd" cmpd="sng" algn="ctr">
            <a:solidFill>
              <a:srgbClr val="00B050">
                <a:alpha val="85000"/>
              </a:srgbClr>
            </a:solidFill>
            <a:prstDash val="solid"/>
            <a:round/>
            <a:headEnd type="triangle" w="lg" len="lg"/>
            <a:tailEnd type="triangl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40550485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8129" name="Rectangle 1"/>
          <p:cNvSpPr>
            <a:spLocks noGrp="1" noChangeArrowheads="1"/>
          </p:cNvSpPr>
          <p:nvPr>
            <p:ph type="title"/>
          </p:nvPr>
        </p:nvSpPr>
        <p:spPr>
          <a:xfrm>
            <a:off x="464344" y="8930"/>
            <a:ext cx="8215313" cy="1616273"/>
          </a:xfrm>
          <a:effectLst>
            <a:outerShdw blurRad="101600" dist="38099" dir="2700000" algn="ctr" rotWithShape="0">
              <a:schemeClr val="bg2">
                <a:alpha val="50000"/>
              </a:schemeClr>
            </a:outerShdw>
          </a:effectLst>
        </p:spPr>
        <p:txBody>
          <a:bodyPr/>
          <a:lstStyle/>
          <a:p>
            <a:pPr eaLnBrk="1" hangingPunct="1">
              <a:defRPr/>
            </a:pPr>
            <a:r>
              <a:rPr lang="en-US" sz="4500" dirty="0" err="1">
                <a:latin typeface="Palatino" charset="0"/>
                <a:ea typeface="Palatino" charset="0"/>
                <a:cs typeface="Palatino" charset="0"/>
                <a:sym typeface="Palatino" charset="0"/>
              </a:rPr>
              <a:t>Spacial</a:t>
            </a:r>
            <a:r>
              <a:rPr lang="en-US" sz="4500" dirty="0">
                <a:latin typeface="Palatino" charset="0"/>
                <a:ea typeface="Palatino" charset="0"/>
                <a:cs typeface="Palatino" charset="0"/>
                <a:sym typeface="Palatino" charset="0"/>
              </a:rPr>
              <a:t> Norms Game with </a:t>
            </a:r>
            <a:br>
              <a:rPr lang="en-US" sz="4500" dirty="0">
                <a:latin typeface="Palatino" charset="0"/>
                <a:ea typeface="ヒラギノ明朝 ProN W3" charset="0"/>
                <a:cs typeface="ヒラギノ明朝 ProN W3" charset="0"/>
                <a:sym typeface="Palatino" charset="0"/>
              </a:rPr>
            </a:br>
            <a:r>
              <a:rPr lang="en-US" sz="4500" dirty="0">
                <a:latin typeface="Palatino" charset="0"/>
                <a:ea typeface="Palatino" charset="0"/>
                <a:cs typeface="Palatino" charset="0"/>
                <a:sym typeface="Palatino" charset="0"/>
              </a:rPr>
              <a:t>optimal distinctiveness payoff</a:t>
            </a:r>
            <a:endParaRPr lang="en-US" sz="4500" dirty="0">
              <a:latin typeface="Palatino" charset="0"/>
              <a:ea typeface="ヒラギノ明朝 ProN W3" charset="0"/>
              <a:cs typeface="ヒラギノ明朝 ProN W3" charset="0"/>
              <a:sym typeface="Palatino" charset="0"/>
            </a:endParaRPr>
          </a:p>
        </p:txBody>
      </p:sp>
      <p:sp>
        <p:nvSpPr>
          <p:cNvPr id="48130" name="Rectangle 2"/>
          <p:cNvSpPr>
            <a:spLocks noGrp="1" noChangeArrowheads="1"/>
          </p:cNvSpPr>
          <p:nvPr>
            <p:ph type="body" idx="1"/>
          </p:nvPr>
        </p:nvSpPr>
        <p:spPr>
          <a:xfrm>
            <a:off x="196453" y="1893094"/>
            <a:ext cx="8751094" cy="4741664"/>
          </a:xfrm>
          <a:effectLst>
            <a:outerShdw blurRad="101600" dist="38099" dir="2700000" algn="ctr" rotWithShape="0">
              <a:schemeClr val="bg2">
                <a:alpha val="50000"/>
              </a:schemeClr>
            </a:outerShdw>
          </a:effectLst>
        </p:spPr>
        <p:txBody>
          <a:bodyPr/>
          <a:lstStyle/>
          <a:p>
            <a:pPr marL="625056">
              <a:buSzPct val="75000"/>
              <a:buFont typeface="Palatino" charset="0"/>
              <a:buChar char="•"/>
              <a:defRPr/>
            </a:pPr>
            <a:r>
              <a:rPr lang="en-US" dirty="0">
                <a:latin typeface="Palatino" charset="0"/>
                <a:ea typeface="Palatino" charset="0"/>
                <a:cs typeface="Palatino" charset="0"/>
                <a:sym typeface="Palatino" charset="0"/>
              </a:rPr>
              <a:t>Pure strategy Nash </a:t>
            </a:r>
            <a:r>
              <a:rPr lang="en-US" dirty="0" err="1">
                <a:latin typeface="Palatino" charset="0"/>
                <a:ea typeface="Palatino" charset="0"/>
                <a:cs typeface="Palatino" charset="0"/>
                <a:sym typeface="Palatino" charset="0"/>
              </a:rPr>
              <a:t>equilibria</a:t>
            </a:r>
            <a:endParaRPr lang="en-US" dirty="0">
              <a:latin typeface="Palatino" charset="0"/>
              <a:ea typeface="ヒラギノ明朝 ProN W3" charset="0"/>
              <a:cs typeface="ヒラギノ明朝 ProN W3" charset="0"/>
              <a:sym typeface="Palatino" charset="0"/>
            </a:endParaRPr>
          </a:p>
          <a:p>
            <a:pPr marL="937584" lvl="1">
              <a:buSzPct val="75000"/>
              <a:buFont typeface="Palatino" charset="0"/>
              <a:buChar char="•"/>
              <a:defRPr/>
            </a:pPr>
            <a:r>
              <a:rPr lang="en-US" dirty="0">
                <a:latin typeface="Palatino" charset="0"/>
                <a:ea typeface="Palatino" charset="0"/>
                <a:cs typeface="Palatino" charset="0"/>
                <a:sym typeface="Palatino" charset="0"/>
              </a:rPr>
              <a:t>Any set of points that are symmetrically distributed on the ring of distance 20 from center point</a:t>
            </a:r>
            <a:endParaRPr lang="en-US" dirty="0">
              <a:latin typeface="Palatino" charset="0"/>
              <a:ea typeface="ヒラギノ明朝 ProN W3" charset="0"/>
              <a:cs typeface="ヒラギノ明朝 ProN W3" charset="0"/>
              <a:sym typeface="Palatino" charset="0"/>
            </a:endParaRPr>
          </a:p>
          <a:p>
            <a:pPr marL="937584" lvl="1">
              <a:buSzPct val="75000"/>
              <a:buFont typeface="Palatino" charset="0"/>
              <a:buChar char="•"/>
              <a:defRPr/>
            </a:pPr>
            <a:r>
              <a:rPr lang="en-US" dirty="0">
                <a:latin typeface="Palatino" charset="0"/>
                <a:ea typeface="Palatino" charset="0"/>
                <a:cs typeface="Palatino" charset="0"/>
                <a:sym typeface="Palatino" charset="0"/>
              </a:rPr>
              <a:t>This is a well defined but infinitely large set</a:t>
            </a:r>
            <a:endParaRPr lang="en-US" dirty="0">
              <a:latin typeface="Palatino" charset="0"/>
              <a:ea typeface="ヒラギノ明朝 ProN W3" charset="0"/>
              <a:cs typeface="ヒラギノ明朝 ProN W3" charset="0"/>
              <a:sym typeface="Palatino" charset="0"/>
            </a:endParaRPr>
          </a:p>
          <a:p>
            <a:pPr marL="625056">
              <a:buSzPct val="75000"/>
              <a:buFont typeface="Palatino" charset="0"/>
              <a:buChar char="•"/>
              <a:defRPr/>
            </a:pPr>
            <a:r>
              <a:rPr lang="en-US" dirty="0">
                <a:latin typeface="Palatino" charset="0"/>
                <a:ea typeface="Palatino" charset="0"/>
                <a:cs typeface="Palatino" charset="0"/>
                <a:sym typeface="Palatino" charset="0"/>
              </a:rPr>
              <a:t>Do simulated decision agents converge to an equilibrium set and if so how quickly?</a:t>
            </a:r>
            <a:endParaRPr lang="en-US" dirty="0">
              <a:latin typeface="Palatino" charset="0"/>
              <a:ea typeface="ヒラギノ明朝 ProN W3" charset="0"/>
              <a:cs typeface="ヒラギノ明朝 ProN W3" charset="0"/>
              <a:sym typeface="Palatino" charset="0"/>
            </a:endParaRPr>
          </a:p>
        </p:txBody>
      </p:sp>
    </p:spTree>
    <p:extLst>
      <p:ext uri="{BB962C8B-B14F-4D97-AF65-F5344CB8AC3E}">
        <p14:creationId xmlns:p14="http://schemas.microsoft.com/office/powerpoint/2010/main" val="32496371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2970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07270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072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65212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174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409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277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04811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3796"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37270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482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9946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584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6331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6868"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1843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p:cNvSpPr>
          <p:nvPr/>
        </p:nvSpPr>
        <p:spPr bwMode="auto">
          <a:xfrm>
            <a:off x="4708178" y="6420445"/>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a:t>
            </a:r>
          </a:p>
        </p:txBody>
      </p:sp>
      <p:sp>
        <p:nvSpPr>
          <p:cNvPr id="49155"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3789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34560" cy="68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37251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p:cNvSpPr>
          <p:nvPr/>
        </p:nvSpPr>
        <p:spPr bwMode="auto">
          <a:xfrm>
            <a:off x="6994178" y="6188273"/>
            <a:ext cx="2107406" cy="64293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1 step best response with noise</a:t>
            </a:r>
          </a:p>
        </p:txBody>
      </p:sp>
      <p:sp>
        <p:nvSpPr>
          <p:cNvPr id="50179" name="Rectangle 3"/>
          <p:cNvSpPr>
            <a:spLocks/>
          </p:cNvSpPr>
          <p:nvPr/>
        </p:nvSpPr>
        <p:spPr bwMode="auto">
          <a:xfrm>
            <a:off x="4705945" y="0"/>
            <a:ext cx="4393406"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a:latin typeface="Palatino" charset="0"/>
                <a:ea typeface="Palatino" charset="0"/>
                <a:cs typeface="Palatino" charset="0"/>
                <a:sym typeface="Palatino" charset="0"/>
              </a:rPr>
              <a:t>Simulation</a:t>
            </a:r>
          </a:p>
        </p:txBody>
      </p:sp>
      <p:pic>
        <p:nvPicPr>
          <p:cNvPr id="7" name="All k1 with noise.avi">
            <a:hlinkClick r:id="" action="ppaction://media"/>
          </p:cNvPr>
          <p:cNvPicPr>
            <a:picLocks noRot="1" noChangeAspect="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18976"/>
            <a:ext cx="6902648" cy="6902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19167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nodeType="clickPar">
                      <p:stCondLst>
                        <p:cond delay="0"/>
                      </p:stCondLst>
                      <p:childTnLst>
                        <p:par>
                          <p:cTn id="4" fill="hold" nodeType="withGroup">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0DADF7-6A81-CB46-94FB-7BAAB26300E9}"/>
              </a:ext>
            </a:extLst>
          </p:cNvPr>
          <p:cNvSpPr/>
          <p:nvPr/>
        </p:nvSpPr>
        <p:spPr bwMode="auto">
          <a:xfrm>
            <a:off x="0" y="0"/>
            <a:ext cx="9108504" cy="6885384"/>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sp>
        <p:nvSpPr>
          <p:cNvPr id="50178" name="Rectangle 2"/>
          <p:cNvSpPr>
            <a:spLocks/>
          </p:cNvSpPr>
          <p:nvPr/>
        </p:nvSpPr>
        <p:spPr bwMode="auto">
          <a:xfrm>
            <a:off x="7236296" y="6188273"/>
            <a:ext cx="1728192" cy="64293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b="1" dirty="0">
                <a:solidFill>
                  <a:schemeClr val="bg1"/>
                </a:solidFill>
                <a:latin typeface="Palatino" charset="0"/>
                <a:ea typeface="Palatino" charset="0"/>
                <a:cs typeface="Palatino" charset="0"/>
                <a:sym typeface="Palatino" charset="0"/>
              </a:rPr>
              <a:t>1 step best response with noise</a:t>
            </a:r>
          </a:p>
        </p:txBody>
      </p:sp>
      <p:sp>
        <p:nvSpPr>
          <p:cNvPr id="50179" name="Rectangle 3"/>
          <p:cNvSpPr>
            <a:spLocks/>
          </p:cNvSpPr>
          <p:nvPr/>
        </p:nvSpPr>
        <p:spPr bwMode="auto">
          <a:xfrm>
            <a:off x="7524328" y="5805264"/>
            <a:ext cx="1431007"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b="1" dirty="0">
                <a:solidFill>
                  <a:schemeClr val="bg1"/>
                </a:solidFill>
                <a:latin typeface="Palatino" charset="0"/>
                <a:ea typeface="Palatino" charset="0"/>
                <a:cs typeface="Palatino" charset="0"/>
                <a:sym typeface="Palatino" charset="0"/>
              </a:rPr>
              <a:t>Simulation:</a:t>
            </a:r>
          </a:p>
        </p:txBody>
      </p:sp>
      <p:pic>
        <p:nvPicPr>
          <p:cNvPr id="2" name="All k1 with noise_BfYBWo.mp4">
            <a:hlinkClick r:id="" action="ppaction://media"/>
            <a:extLst>
              <a:ext uri="{FF2B5EF4-FFF2-40B4-BE49-F238E27FC236}">
                <a16:creationId xmlns:a16="http://schemas.microsoft.com/office/drawing/2014/main" id="{43C218E4-BEA2-4E4E-847E-DFEC21DE8C7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520" y="0"/>
            <a:ext cx="6885384" cy="6885384"/>
          </a:xfrm>
          <a:prstGeom prst="rect">
            <a:avLst/>
          </a:prstGeom>
        </p:spPr>
      </p:pic>
    </p:spTree>
    <p:extLst>
      <p:ext uri="{BB962C8B-B14F-4D97-AF65-F5344CB8AC3E}">
        <p14:creationId xmlns:p14="http://schemas.microsoft.com/office/powerpoint/2010/main" val="337675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Grp="1" noChangeArrowheads="1"/>
          </p:cNvSpPr>
          <p:nvPr>
            <p:ph type="title"/>
          </p:nvPr>
        </p:nvSpPr>
        <p:spPr>
          <a:xfrm>
            <a:off x="0" y="87065"/>
            <a:ext cx="9144000" cy="748978"/>
          </a:xfrm>
          <a:effectLst>
            <a:outerShdw blurRad="101600" dist="38099" dir="2700000" algn="ctr" rotWithShape="0">
              <a:schemeClr val="bg2">
                <a:alpha val="50000"/>
              </a:schemeClr>
            </a:outerShdw>
          </a:effectLst>
        </p:spPr>
        <p:txBody>
          <a:bodyPr>
            <a:normAutofit fontScale="90000"/>
          </a:bodyPr>
          <a:lstStyle/>
          <a:p>
            <a:pPr eaLnBrk="1" hangingPunct="1">
              <a:defRPr/>
            </a:pPr>
            <a:r>
              <a:rPr lang="en-US" sz="4078" dirty="0">
                <a:latin typeface="Palatino" charset="0"/>
                <a:ea typeface="Palatino" charset="0"/>
                <a:cs typeface="Palatino" charset="0"/>
                <a:sym typeface="Palatino" charset="0"/>
              </a:rPr>
              <a:t>Exemplary application: Fashion cycles</a:t>
            </a:r>
            <a:endParaRPr lang="en-US" sz="4078" dirty="0">
              <a:latin typeface="Palatino" charset="0"/>
              <a:ea typeface="ヒラギノ明朝 ProN W3" charset="0"/>
              <a:cs typeface="ヒラギノ明朝 ProN W3" charset="0"/>
              <a:sym typeface="Palatino" charset="0"/>
            </a:endParaRPr>
          </a:p>
        </p:txBody>
      </p:sp>
      <p:sp>
        <p:nvSpPr>
          <p:cNvPr id="53250" name="Rectangle 2"/>
          <p:cNvSpPr>
            <a:spLocks noGrp="1" noChangeArrowheads="1"/>
          </p:cNvSpPr>
          <p:nvPr>
            <p:ph type="body" idx="1"/>
          </p:nvPr>
        </p:nvSpPr>
        <p:spPr>
          <a:xfrm>
            <a:off x="217661" y="1220638"/>
            <a:ext cx="8661797" cy="5808762"/>
          </a:xfrm>
          <a:effectLst>
            <a:outerShdw blurRad="101600" dist="38099" dir="2700000" algn="ctr" rotWithShape="0">
              <a:schemeClr val="bg2">
                <a:alpha val="50000"/>
              </a:schemeClr>
            </a:outerShdw>
          </a:effectLst>
        </p:spPr>
        <p:txBody>
          <a:bodyPr/>
          <a:lstStyle/>
          <a:p>
            <a:pPr marL="625056">
              <a:buSzPct val="75000"/>
              <a:buFont typeface="Palatino" charset="0"/>
              <a:buChar char="•"/>
              <a:defRPr/>
            </a:pPr>
            <a:r>
              <a:rPr lang="en-US" sz="2531" b="1" dirty="0">
                <a:latin typeface="Palatino" charset="0"/>
                <a:ea typeface="Palatino" charset="0"/>
                <a:cs typeface="Palatino" charset="0"/>
                <a:sym typeface="Palatino" charset="0"/>
              </a:rPr>
              <a:t>Explanation by heterogeneity in depth of reasoning </a:t>
            </a:r>
          </a:p>
          <a:p>
            <a:pPr marL="1250112" lvl="2">
              <a:buSzPct val="75000"/>
              <a:buFont typeface="Palatino" charset="0"/>
              <a:buChar char="•"/>
              <a:defRPr/>
            </a:pPr>
            <a:r>
              <a:rPr lang="en-US" sz="2250" dirty="0">
                <a:latin typeface="Palatino" charset="0"/>
                <a:ea typeface="Palatino" charset="0"/>
                <a:cs typeface="Palatino" charset="0"/>
                <a:sym typeface="Palatino" charset="0"/>
              </a:rPr>
              <a:t>Players’ beliefs differ in anticipation of others’ behavior</a:t>
            </a:r>
          </a:p>
          <a:p>
            <a:pPr marL="1250112" lvl="2">
              <a:buSzPct val="75000"/>
              <a:buFont typeface="Palatino" charset="0"/>
              <a:buChar char="•"/>
              <a:defRPr/>
            </a:pPr>
            <a:r>
              <a:rPr lang="en-US" sz="2250" dirty="0">
                <a:latin typeface="Palatino" charset="0"/>
                <a:ea typeface="Palatino" charset="0"/>
                <a:cs typeface="Palatino" charset="0"/>
                <a:sym typeface="Palatino" charset="0"/>
              </a:rPr>
              <a:t>Two-dimensional space represents any pair of metric, bounded fashion criteria</a:t>
            </a:r>
            <a:br>
              <a:rPr lang="en-US" sz="2531" dirty="0">
                <a:latin typeface="Palatino" charset="0"/>
                <a:ea typeface="Palatino" charset="0"/>
                <a:cs typeface="Palatino" charset="0"/>
                <a:sym typeface="Palatino" charset="0"/>
              </a:rPr>
            </a:br>
            <a:endParaRPr lang="en-US" sz="2531" dirty="0">
              <a:latin typeface="Palatino" charset="0"/>
              <a:ea typeface="Palatino" charset="0"/>
              <a:cs typeface="Palatino" charset="0"/>
              <a:sym typeface="Palatino" charset="0"/>
            </a:endParaRPr>
          </a:p>
          <a:p>
            <a:pPr marL="625056">
              <a:buSzPct val="75000"/>
              <a:buFont typeface="Palatino" charset="0"/>
              <a:buChar char="•"/>
              <a:defRPr/>
            </a:pPr>
            <a:r>
              <a:rPr lang="en-US" sz="2531" b="1" dirty="0">
                <a:latin typeface="Palatino" charset="0"/>
                <a:ea typeface="Palatino" charset="0"/>
                <a:cs typeface="Palatino" charset="0"/>
                <a:sym typeface="Palatino" charset="0"/>
              </a:rPr>
              <a:t>Market leaders (K2 players) </a:t>
            </a:r>
          </a:p>
          <a:p>
            <a:pPr marL="1250112" lvl="2">
              <a:buSzPct val="75000"/>
              <a:buFont typeface="Palatino" charset="0"/>
              <a:buChar char="•"/>
              <a:defRPr/>
            </a:pPr>
            <a:r>
              <a:rPr lang="en-US" sz="2250" dirty="0">
                <a:latin typeface="Palatino" charset="0"/>
                <a:ea typeface="ヒラギノ明朝 ProN W3" charset="0"/>
                <a:cs typeface="ヒラギノ明朝 ProN W3" charset="0"/>
                <a:sym typeface="Palatino" charset="0"/>
              </a:rPr>
              <a:t>Believe others play one-step best response (K1)</a:t>
            </a:r>
          </a:p>
          <a:p>
            <a:pPr marL="1250112" lvl="2">
              <a:buSzPct val="75000"/>
              <a:buFont typeface="Palatino" charset="0"/>
              <a:buChar char="•"/>
              <a:defRPr/>
            </a:pPr>
            <a:r>
              <a:rPr lang="en-US" sz="2250" dirty="0">
                <a:latin typeface="Palatino" charset="0"/>
                <a:ea typeface="ヒラギノ明朝 ProN W3" charset="0"/>
                <a:cs typeface="ヒラギノ明朝 ProN W3" charset="0"/>
                <a:sym typeface="Palatino" charset="0"/>
              </a:rPr>
              <a:t>Anticipate and compensate for “trend” in center point</a:t>
            </a:r>
            <a:endParaRPr lang="en-US" sz="2250" dirty="0">
              <a:latin typeface="Palatino" charset="0"/>
              <a:ea typeface="Palatino" charset="0"/>
              <a:cs typeface="Palatino" charset="0"/>
              <a:sym typeface="Palatino" charset="0"/>
            </a:endParaRPr>
          </a:p>
          <a:p>
            <a:pPr marL="625056">
              <a:buSzPct val="75000"/>
              <a:buFont typeface="Palatino" charset="0"/>
              <a:buChar char="•"/>
              <a:defRPr/>
            </a:pPr>
            <a:r>
              <a:rPr lang="en-US" sz="2531" b="1" dirty="0">
                <a:latin typeface="Palatino" charset="0"/>
                <a:ea typeface="Palatino" charset="0"/>
                <a:cs typeface="Palatino" charset="0"/>
                <a:sym typeface="Palatino" charset="0"/>
              </a:rPr>
              <a:t>Market followers (K1 players)</a:t>
            </a:r>
          </a:p>
          <a:p>
            <a:pPr marL="1250112" lvl="2">
              <a:buSzPct val="75000"/>
              <a:buFont typeface="Palatino" charset="0"/>
              <a:buChar char="•"/>
              <a:defRPr/>
            </a:pPr>
            <a:r>
              <a:rPr lang="en-US" sz="2250" dirty="0">
                <a:latin typeface="Palatino" charset="0"/>
                <a:ea typeface="ヒラギノ明朝 ProN W3" charset="0"/>
                <a:cs typeface="ヒラギノ明朝 ProN W3" charset="0"/>
                <a:sym typeface="Palatino" charset="0"/>
              </a:rPr>
              <a:t>Believe others stay (play “zero”-step best response)</a:t>
            </a:r>
            <a:br>
              <a:rPr lang="en-US" sz="2531" dirty="0">
                <a:latin typeface="Palatino" charset="0"/>
                <a:ea typeface="Palatino" charset="0"/>
                <a:cs typeface="Palatino" charset="0"/>
                <a:sym typeface="Palatino" charset="0"/>
              </a:rPr>
            </a:br>
            <a:endParaRPr lang="en-US" sz="2531" dirty="0">
              <a:latin typeface="Palatino" charset="0"/>
              <a:ea typeface="ヒラギノ明朝 ProN W3" charset="0"/>
              <a:cs typeface="ヒラギノ明朝 ProN W3" charset="0"/>
              <a:sym typeface="Palatino" charset="0"/>
            </a:endParaRPr>
          </a:p>
        </p:txBody>
      </p:sp>
    </p:spTree>
    <p:extLst>
      <p:ext uri="{BB962C8B-B14F-4D97-AF65-F5344CB8AC3E}">
        <p14:creationId xmlns:p14="http://schemas.microsoft.com/office/powerpoint/2010/main" val="27539606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0DADF7-6A81-CB46-94FB-7BAAB26300E9}"/>
              </a:ext>
            </a:extLst>
          </p:cNvPr>
          <p:cNvSpPr/>
          <p:nvPr/>
        </p:nvSpPr>
        <p:spPr bwMode="auto">
          <a:xfrm>
            <a:off x="0" y="0"/>
            <a:ext cx="9108504" cy="6885384"/>
          </a:xfrm>
          <a:prstGeom prst="rect">
            <a:avLst/>
          </a:prstGeom>
          <a:solidFill>
            <a:schemeClr val="tx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cs typeface="Arial" charset="0"/>
            </a:endParaRPr>
          </a:p>
        </p:txBody>
      </p:sp>
      <p:sp>
        <p:nvSpPr>
          <p:cNvPr id="50178" name="Rectangle 2"/>
          <p:cNvSpPr>
            <a:spLocks/>
          </p:cNvSpPr>
          <p:nvPr/>
        </p:nvSpPr>
        <p:spPr bwMode="auto">
          <a:xfrm>
            <a:off x="7236296" y="6188273"/>
            <a:ext cx="1728192" cy="64293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b="1" dirty="0">
                <a:solidFill>
                  <a:schemeClr val="bg1"/>
                </a:solidFill>
                <a:latin typeface="Palatino" charset="0"/>
                <a:ea typeface="Palatino" charset="0"/>
                <a:cs typeface="Palatino" charset="0"/>
                <a:sym typeface="Palatino" charset="0"/>
              </a:rPr>
              <a:t>3 k-1, 7 k-2 level reasoning</a:t>
            </a:r>
          </a:p>
        </p:txBody>
      </p:sp>
      <p:sp>
        <p:nvSpPr>
          <p:cNvPr id="50179" name="Rectangle 3"/>
          <p:cNvSpPr>
            <a:spLocks/>
          </p:cNvSpPr>
          <p:nvPr/>
        </p:nvSpPr>
        <p:spPr bwMode="auto">
          <a:xfrm>
            <a:off x="7524328" y="5805264"/>
            <a:ext cx="1431007" cy="357188"/>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lIns="0" tIns="0" rIns="0" bIns="0" anchor="ctr"/>
          <a:lstStyle/>
          <a:p>
            <a:pPr algn="r">
              <a:tabLst>
                <a:tab pos="857220" algn="l"/>
                <a:tab pos="8072150" algn="l"/>
              </a:tabLst>
              <a:defRPr/>
            </a:pPr>
            <a:r>
              <a:rPr lang="en-US" sz="1687" b="1" dirty="0">
                <a:solidFill>
                  <a:schemeClr val="bg1"/>
                </a:solidFill>
                <a:latin typeface="Palatino" charset="0"/>
                <a:ea typeface="Palatino" charset="0"/>
                <a:cs typeface="Palatino" charset="0"/>
                <a:sym typeface="Palatino" charset="0"/>
              </a:rPr>
              <a:t>Simulation:</a:t>
            </a:r>
          </a:p>
        </p:txBody>
      </p:sp>
      <p:pic>
        <p:nvPicPr>
          <p:cNvPr id="4" name="7k1_3k2_rWVEMF.mp4">
            <a:hlinkClick r:id="" action="ppaction://media"/>
            <a:extLst>
              <a:ext uri="{FF2B5EF4-FFF2-40B4-BE49-F238E27FC236}">
                <a16:creationId xmlns:a16="http://schemas.microsoft.com/office/drawing/2014/main" id="{EA20EE74-2F7D-F74F-9EE8-C397C0C1CF5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51520" y="0"/>
            <a:ext cx="6912768" cy="6912768"/>
          </a:xfrm>
          <a:prstGeom prst="rect">
            <a:avLst/>
          </a:prstGeom>
        </p:spPr>
      </p:pic>
    </p:spTree>
    <p:extLst>
      <p:ext uri="{BB962C8B-B14F-4D97-AF65-F5344CB8AC3E}">
        <p14:creationId xmlns:p14="http://schemas.microsoft.com/office/powerpoint/2010/main" val="2106802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930" y="1201043"/>
            <a:ext cx="9152930" cy="565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p:cNvSpPr txBox="1">
            <a:spLocks noChangeArrowheads="1"/>
          </p:cNvSpPr>
          <p:nvPr/>
        </p:nvSpPr>
        <p:spPr bwMode="auto">
          <a:xfrm>
            <a:off x="125015" y="36835"/>
            <a:ext cx="8809137" cy="799207"/>
          </a:xfrm>
          <a:prstGeom prst="rect">
            <a:avLst/>
          </a:prstGeom>
          <a:noFill/>
          <a:ln>
            <a:noFill/>
          </a:ln>
          <a:effectLst>
            <a:outerShdw blurRad="101600" dist="38099"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35719" tIns="35719" rIns="35719" bIns="35719" anchor="b"/>
          <a:lstStyle>
            <a:lvl1pPr algn="ctr" rtl="0" eaLnBrk="0" fontAlgn="base" hangingPunct="0">
              <a:spcBef>
                <a:spcPct val="0"/>
              </a:spcBef>
              <a:spcAft>
                <a:spcPct val="0"/>
              </a:spcAft>
              <a:defRPr sz="8400">
                <a:solidFill>
                  <a:schemeClr val="tx1"/>
                </a:solidFill>
                <a:latin typeface="+mj-lt"/>
                <a:ea typeface="+mj-ea"/>
                <a:cs typeface="+mj-cs"/>
                <a:sym typeface="Gill Sans" charset="0"/>
              </a:defRPr>
            </a:lvl1pPr>
            <a:lvl2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pPr eaLnBrk="1" hangingPunct="1">
              <a:defRPr/>
            </a:pPr>
            <a:r>
              <a:rPr lang="en-US" sz="3375" dirty="0">
                <a:latin typeface="Palatino" charset="0"/>
                <a:ea typeface="Palatino" charset="0"/>
                <a:cs typeface="Palatino" charset="0"/>
                <a:sym typeface="Palatino" charset="0"/>
              </a:rPr>
              <a:t>Extensions: More complex payoff functions</a:t>
            </a:r>
            <a:endParaRPr lang="en-US" sz="3375" dirty="0">
              <a:latin typeface="Palatino" charset="0"/>
              <a:ea typeface="ヒラギノ明朝 ProN W3" charset="0"/>
              <a:cs typeface="ヒラギノ明朝 ProN W3" charset="0"/>
              <a:sym typeface="Palatino" charset="0"/>
            </a:endParaRPr>
          </a:p>
        </p:txBody>
      </p:sp>
      <p:sp>
        <p:nvSpPr>
          <p:cNvPr id="43012" name="TextBox 4"/>
          <p:cNvSpPr txBox="1">
            <a:spLocks noChangeArrowheads="1"/>
          </p:cNvSpPr>
          <p:nvPr/>
        </p:nvSpPr>
        <p:spPr bwMode="auto">
          <a:xfrm>
            <a:off x="4065240" y="2112988"/>
            <a:ext cx="4152305" cy="162339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spcBef>
                <a:spcPts val="844"/>
              </a:spcBef>
            </a:pPr>
            <a:r>
              <a:rPr lang="en-US" sz="2672">
                <a:solidFill>
                  <a:schemeClr val="bg1"/>
                </a:solidFill>
                <a:latin typeface="Palatino"/>
                <a:ea typeface="Palatino"/>
                <a:cs typeface="Palatino"/>
                <a:sym typeface="Palatino"/>
              </a:rPr>
              <a:t>Innovation payoff function</a:t>
            </a:r>
          </a:p>
          <a:p>
            <a:pPr eaLnBrk="1" hangingPunct="1">
              <a:spcBef>
                <a:spcPts val="844"/>
              </a:spcBef>
            </a:pPr>
            <a:r>
              <a:rPr lang="en-US" sz="1969">
                <a:solidFill>
                  <a:schemeClr val="bg1"/>
                </a:solidFill>
                <a:latin typeface="Palatino"/>
                <a:ea typeface="Palatino"/>
                <a:cs typeface="Palatino"/>
                <a:sym typeface="Palatino"/>
              </a:rPr>
              <a:t>Example: Aiming for “normal” vs. “revolutionary” science (Kuhn)</a:t>
            </a:r>
            <a:endParaRPr lang="de-CH" sz="1969"/>
          </a:p>
        </p:txBody>
      </p:sp>
    </p:spTree>
    <p:extLst>
      <p:ext uri="{BB962C8B-B14F-4D97-AF65-F5344CB8AC3E}">
        <p14:creationId xmlns:p14="http://schemas.microsoft.com/office/powerpoint/2010/main" val="4391611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eck 11">
            <a:extLst>
              <a:ext uri="{FF2B5EF4-FFF2-40B4-BE49-F238E27FC236}">
                <a16:creationId xmlns:a16="http://schemas.microsoft.com/office/drawing/2014/main" id="{C23AD817-88D0-3144-A913-9D9967155A20}"/>
              </a:ext>
            </a:extLst>
          </p:cNvPr>
          <p:cNvSpPr/>
          <p:nvPr/>
        </p:nvSpPr>
        <p:spPr bwMode="auto">
          <a:xfrm>
            <a:off x="0" y="44624"/>
            <a:ext cx="9144000" cy="6929105"/>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ＭＳ Ｐゴシック" charset="0"/>
              <a:cs typeface="Arial" charset="0"/>
            </a:endParaRPr>
          </a:p>
        </p:txBody>
      </p:sp>
      <p:sp>
        <p:nvSpPr>
          <p:cNvPr id="29" name="Rechteck 28">
            <a:extLst>
              <a:ext uri="{FF2B5EF4-FFF2-40B4-BE49-F238E27FC236}">
                <a16:creationId xmlns:a16="http://schemas.microsoft.com/office/drawing/2014/main" id="{0236AC55-AB58-2D48-B725-5E0937EBFB4B}"/>
              </a:ext>
            </a:extLst>
          </p:cNvPr>
          <p:cNvSpPr/>
          <p:nvPr/>
        </p:nvSpPr>
        <p:spPr bwMode="auto">
          <a:xfrm>
            <a:off x="4531911" y="606906"/>
            <a:ext cx="3960440" cy="1657961"/>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28" name="Rechteck 27">
            <a:extLst>
              <a:ext uri="{FF2B5EF4-FFF2-40B4-BE49-F238E27FC236}">
                <a16:creationId xmlns:a16="http://schemas.microsoft.com/office/drawing/2014/main" id="{7C41B550-5F39-9D4D-907C-ED0ED30D6220}"/>
              </a:ext>
            </a:extLst>
          </p:cNvPr>
          <p:cNvSpPr/>
          <p:nvPr/>
        </p:nvSpPr>
        <p:spPr bwMode="auto">
          <a:xfrm>
            <a:off x="4531911" y="2394326"/>
            <a:ext cx="3960440" cy="2466972"/>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30" name="Rechteck 29">
            <a:extLst>
              <a:ext uri="{FF2B5EF4-FFF2-40B4-BE49-F238E27FC236}">
                <a16:creationId xmlns:a16="http://schemas.microsoft.com/office/drawing/2014/main" id="{29A692F8-EFDF-7347-BB3B-91AA051D687C}"/>
              </a:ext>
            </a:extLst>
          </p:cNvPr>
          <p:cNvSpPr/>
          <p:nvPr/>
        </p:nvSpPr>
        <p:spPr bwMode="auto">
          <a:xfrm>
            <a:off x="4531911" y="5004989"/>
            <a:ext cx="3960440" cy="1879492"/>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27" name="Rechteck 26">
            <a:extLst>
              <a:ext uri="{FF2B5EF4-FFF2-40B4-BE49-F238E27FC236}">
                <a16:creationId xmlns:a16="http://schemas.microsoft.com/office/drawing/2014/main" id="{317E8D45-B93A-B748-B8EA-2E497B2E049F}"/>
              </a:ext>
            </a:extLst>
          </p:cNvPr>
          <p:cNvSpPr/>
          <p:nvPr/>
        </p:nvSpPr>
        <p:spPr bwMode="auto">
          <a:xfrm>
            <a:off x="107504" y="5004989"/>
            <a:ext cx="3960440" cy="1879492"/>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26" name="Rechteck 25">
            <a:extLst>
              <a:ext uri="{FF2B5EF4-FFF2-40B4-BE49-F238E27FC236}">
                <a16:creationId xmlns:a16="http://schemas.microsoft.com/office/drawing/2014/main" id="{D5545FA9-423D-284F-A01A-B8664B078436}"/>
              </a:ext>
            </a:extLst>
          </p:cNvPr>
          <p:cNvSpPr/>
          <p:nvPr/>
        </p:nvSpPr>
        <p:spPr bwMode="auto">
          <a:xfrm>
            <a:off x="107504" y="2430107"/>
            <a:ext cx="3960440" cy="2466972"/>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25" name="Rechteck 24">
            <a:extLst>
              <a:ext uri="{FF2B5EF4-FFF2-40B4-BE49-F238E27FC236}">
                <a16:creationId xmlns:a16="http://schemas.microsoft.com/office/drawing/2014/main" id="{A3588709-241C-D64F-AFF3-250A2CBC282D}"/>
              </a:ext>
            </a:extLst>
          </p:cNvPr>
          <p:cNvSpPr/>
          <p:nvPr/>
        </p:nvSpPr>
        <p:spPr bwMode="auto">
          <a:xfrm>
            <a:off x="107504" y="602146"/>
            <a:ext cx="3960440" cy="1662721"/>
          </a:xfrm>
          <a:prstGeom prst="rect">
            <a:avLst/>
          </a:prstGeom>
          <a:solidFill>
            <a:schemeClr val="bg1">
              <a:lumMod val="85000"/>
              <a:alpha val="50000"/>
            </a:schemeClr>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700" b="0" i="0" u="none" strike="noStrike" cap="none" normalizeH="0" baseline="0" dirty="0">
              <a:ln>
                <a:noFill/>
              </a:ln>
              <a:solidFill>
                <a:schemeClr val="tx1"/>
              </a:solidFill>
              <a:effectLst/>
              <a:latin typeface="Arial" charset="0"/>
              <a:cs typeface="Arial" charset="0"/>
            </a:endParaRPr>
          </a:p>
        </p:txBody>
      </p:sp>
      <p:sp>
        <p:nvSpPr>
          <p:cNvPr id="13" name="Titel 1">
            <a:extLst>
              <a:ext uri="{FF2B5EF4-FFF2-40B4-BE49-F238E27FC236}">
                <a16:creationId xmlns:a16="http://schemas.microsoft.com/office/drawing/2014/main" id="{C6EACCAC-84F0-D949-A9C2-D565896E094C}"/>
              </a:ext>
            </a:extLst>
          </p:cNvPr>
          <p:cNvSpPr>
            <a:spLocks noGrp="1"/>
          </p:cNvSpPr>
          <p:nvPr>
            <p:ph type="title"/>
          </p:nvPr>
        </p:nvSpPr>
        <p:spPr>
          <a:xfrm>
            <a:off x="251521" y="579835"/>
            <a:ext cx="3600399" cy="503237"/>
          </a:xfrm>
        </p:spPr>
        <p:txBody>
          <a:bodyPr>
            <a:normAutofit fontScale="90000"/>
          </a:bodyPr>
          <a:lstStyle/>
          <a:p>
            <a:r>
              <a:rPr lang="en-US" sz="1800" dirty="0"/>
              <a:t>Higher wages, more frustrated?  </a:t>
            </a:r>
          </a:p>
        </p:txBody>
      </p:sp>
      <p:pic>
        <p:nvPicPr>
          <p:cNvPr id="3" name="Grafik 2">
            <a:extLst>
              <a:ext uri="{FF2B5EF4-FFF2-40B4-BE49-F238E27FC236}">
                <a16:creationId xmlns:a16="http://schemas.microsoft.com/office/drawing/2014/main" id="{BC1518C1-7F08-8140-85DC-9223F3B06692}"/>
              </a:ext>
            </a:extLst>
          </p:cNvPr>
          <p:cNvPicPr>
            <a:picLocks noChangeAspect="1"/>
          </p:cNvPicPr>
          <p:nvPr/>
        </p:nvPicPr>
        <p:blipFill>
          <a:blip r:embed="rId3"/>
          <a:stretch>
            <a:fillRect/>
          </a:stretch>
        </p:blipFill>
        <p:spPr>
          <a:xfrm>
            <a:off x="192788" y="970130"/>
            <a:ext cx="1584176" cy="1111288"/>
          </a:xfrm>
          <a:prstGeom prst="rect">
            <a:avLst/>
          </a:prstGeom>
        </p:spPr>
      </p:pic>
      <p:pic>
        <p:nvPicPr>
          <p:cNvPr id="5" name="Grafik 4">
            <a:extLst>
              <a:ext uri="{FF2B5EF4-FFF2-40B4-BE49-F238E27FC236}">
                <a16:creationId xmlns:a16="http://schemas.microsoft.com/office/drawing/2014/main" id="{9EC49B10-0B10-F54D-B5E3-0F95DF61A807}"/>
              </a:ext>
            </a:extLst>
          </p:cNvPr>
          <p:cNvPicPr>
            <a:picLocks noChangeAspect="1"/>
          </p:cNvPicPr>
          <p:nvPr/>
        </p:nvPicPr>
        <p:blipFill>
          <a:blip r:embed="rId4"/>
          <a:stretch>
            <a:fillRect/>
          </a:stretch>
        </p:blipFill>
        <p:spPr>
          <a:xfrm>
            <a:off x="1775070" y="980774"/>
            <a:ext cx="2019300" cy="1003300"/>
          </a:xfrm>
          <a:prstGeom prst="rect">
            <a:avLst/>
          </a:prstGeom>
        </p:spPr>
      </p:pic>
      <p:pic>
        <p:nvPicPr>
          <p:cNvPr id="6" name="Grafik 5">
            <a:extLst>
              <a:ext uri="{FF2B5EF4-FFF2-40B4-BE49-F238E27FC236}">
                <a16:creationId xmlns:a16="http://schemas.microsoft.com/office/drawing/2014/main" id="{A60C5302-F0F4-EC49-834D-4890AF84CC04}"/>
              </a:ext>
            </a:extLst>
          </p:cNvPr>
          <p:cNvPicPr>
            <a:picLocks noChangeAspect="1"/>
          </p:cNvPicPr>
          <p:nvPr/>
        </p:nvPicPr>
        <p:blipFill>
          <a:blip r:embed="rId5"/>
          <a:stretch>
            <a:fillRect/>
          </a:stretch>
        </p:blipFill>
        <p:spPr>
          <a:xfrm>
            <a:off x="293352" y="2702507"/>
            <a:ext cx="3660751" cy="2097852"/>
          </a:xfrm>
          <a:prstGeom prst="rect">
            <a:avLst/>
          </a:prstGeom>
        </p:spPr>
      </p:pic>
      <p:sp>
        <p:nvSpPr>
          <p:cNvPr id="14" name="Rechteck 13">
            <a:extLst>
              <a:ext uri="{FF2B5EF4-FFF2-40B4-BE49-F238E27FC236}">
                <a16:creationId xmlns:a16="http://schemas.microsoft.com/office/drawing/2014/main" id="{463E0473-DFBE-D242-B142-4B8EAF60EAE5}"/>
              </a:ext>
            </a:extLst>
          </p:cNvPr>
          <p:cNvSpPr/>
          <p:nvPr/>
        </p:nvSpPr>
        <p:spPr>
          <a:xfrm>
            <a:off x="107504" y="2362702"/>
            <a:ext cx="4032448" cy="369332"/>
          </a:xfrm>
          <a:prstGeom prst="rect">
            <a:avLst/>
          </a:prstGeom>
        </p:spPr>
        <p:txBody>
          <a:bodyPr wrap="square">
            <a:spAutoFit/>
          </a:bodyPr>
          <a:lstStyle/>
          <a:p>
            <a:pPr algn="ctr"/>
            <a:r>
              <a:rPr lang="de-CH" sz="1800" b="1" dirty="0">
                <a:solidFill>
                  <a:schemeClr val="accent1"/>
                </a:solidFill>
              </a:rPr>
              <a:t>More </a:t>
            </a:r>
            <a:r>
              <a:rPr lang="de-CH" sz="1800" b="1" dirty="0" err="1">
                <a:solidFill>
                  <a:schemeClr val="accent1"/>
                </a:solidFill>
              </a:rPr>
              <a:t>bystanders</a:t>
            </a:r>
            <a:r>
              <a:rPr lang="de-CH" sz="1800" b="1" dirty="0">
                <a:solidFill>
                  <a:schemeClr val="accent1"/>
                </a:solidFill>
              </a:rPr>
              <a:t>, </a:t>
            </a:r>
            <a:r>
              <a:rPr lang="de-CH" sz="1800" b="1" dirty="0" err="1">
                <a:solidFill>
                  <a:schemeClr val="accent1"/>
                </a:solidFill>
              </a:rPr>
              <a:t>less</a:t>
            </a:r>
            <a:r>
              <a:rPr lang="de-CH" sz="1800" b="1" dirty="0">
                <a:solidFill>
                  <a:schemeClr val="accent1"/>
                </a:solidFill>
              </a:rPr>
              <a:t> </a:t>
            </a:r>
            <a:r>
              <a:rPr lang="de-CH" sz="1800" b="1" dirty="0" err="1">
                <a:solidFill>
                  <a:schemeClr val="accent1"/>
                </a:solidFill>
              </a:rPr>
              <a:t>volunteers</a:t>
            </a:r>
            <a:r>
              <a:rPr lang="de-CH" sz="1800" b="1" dirty="0">
                <a:solidFill>
                  <a:schemeClr val="accent1"/>
                </a:solidFill>
              </a:rPr>
              <a:t>?</a:t>
            </a:r>
          </a:p>
        </p:txBody>
      </p:sp>
      <p:pic>
        <p:nvPicPr>
          <p:cNvPr id="15" name="Grafik 14">
            <a:extLst>
              <a:ext uri="{FF2B5EF4-FFF2-40B4-BE49-F238E27FC236}">
                <a16:creationId xmlns:a16="http://schemas.microsoft.com/office/drawing/2014/main" id="{11127380-0920-364B-8CED-BC36078D42E4}"/>
              </a:ext>
            </a:extLst>
          </p:cNvPr>
          <p:cNvPicPr>
            <a:picLocks noChangeAspect="1"/>
          </p:cNvPicPr>
          <p:nvPr/>
        </p:nvPicPr>
        <p:blipFill>
          <a:blip r:embed="rId6"/>
          <a:stretch>
            <a:fillRect/>
          </a:stretch>
        </p:blipFill>
        <p:spPr>
          <a:xfrm>
            <a:off x="897936" y="5372442"/>
            <a:ext cx="974897" cy="1485558"/>
          </a:xfrm>
          <a:prstGeom prst="rect">
            <a:avLst/>
          </a:prstGeom>
        </p:spPr>
      </p:pic>
      <p:pic>
        <p:nvPicPr>
          <p:cNvPr id="16" name="Grafik 15">
            <a:extLst>
              <a:ext uri="{FF2B5EF4-FFF2-40B4-BE49-F238E27FC236}">
                <a16:creationId xmlns:a16="http://schemas.microsoft.com/office/drawing/2014/main" id="{A4A400E3-EC6B-EA4B-A1FB-B1804A0E2EBC}"/>
              </a:ext>
            </a:extLst>
          </p:cNvPr>
          <p:cNvPicPr>
            <a:picLocks noChangeAspect="1"/>
          </p:cNvPicPr>
          <p:nvPr/>
        </p:nvPicPr>
        <p:blipFill>
          <a:blip r:embed="rId7"/>
          <a:stretch>
            <a:fillRect/>
          </a:stretch>
        </p:blipFill>
        <p:spPr>
          <a:xfrm>
            <a:off x="2251771" y="5462081"/>
            <a:ext cx="1422400" cy="1422400"/>
          </a:xfrm>
          <a:prstGeom prst="rect">
            <a:avLst/>
          </a:prstGeom>
        </p:spPr>
      </p:pic>
      <p:sp>
        <p:nvSpPr>
          <p:cNvPr id="17" name="Rechteck 16">
            <a:extLst>
              <a:ext uri="{FF2B5EF4-FFF2-40B4-BE49-F238E27FC236}">
                <a16:creationId xmlns:a16="http://schemas.microsoft.com/office/drawing/2014/main" id="{D3509F84-3D84-594E-AB31-3B319E543145}"/>
              </a:ext>
            </a:extLst>
          </p:cNvPr>
          <p:cNvSpPr/>
          <p:nvPr/>
        </p:nvSpPr>
        <p:spPr>
          <a:xfrm>
            <a:off x="35496" y="4994914"/>
            <a:ext cx="4032448" cy="369332"/>
          </a:xfrm>
          <a:prstGeom prst="rect">
            <a:avLst/>
          </a:prstGeom>
        </p:spPr>
        <p:txBody>
          <a:bodyPr wrap="square">
            <a:spAutoFit/>
          </a:bodyPr>
          <a:lstStyle/>
          <a:p>
            <a:pPr algn="ctr"/>
            <a:r>
              <a:rPr lang="de-CH" sz="1800" b="1" dirty="0">
                <a:solidFill>
                  <a:schemeClr val="accent1"/>
                </a:solidFill>
              </a:rPr>
              <a:t>Higher </a:t>
            </a:r>
            <a:r>
              <a:rPr lang="de-CH" sz="1800" b="1" dirty="0" err="1">
                <a:solidFill>
                  <a:schemeClr val="accent1"/>
                </a:solidFill>
              </a:rPr>
              <a:t>punishment</a:t>
            </a:r>
            <a:r>
              <a:rPr lang="de-CH" sz="1800" b="1" dirty="0">
                <a:solidFill>
                  <a:schemeClr val="accent1"/>
                </a:solidFill>
              </a:rPr>
              <a:t>, </a:t>
            </a:r>
            <a:r>
              <a:rPr lang="de-CH" sz="1800" b="1" dirty="0" err="1">
                <a:solidFill>
                  <a:schemeClr val="accent1"/>
                </a:solidFill>
              </a:rPr>
              <a:t>less</a:t>
            </a:r>
            <a:r>
              <a:rPr lang="de-CH" sz="1800" b="1" dirty="0">
                <a:solidFill>
                  <a:schemeClr val="accent1"/>
                </a:solidFill>
              </a:rPr>
              <a:t> </a:t>
            </a:r>
            <a:r>
              <a:rPr lang="de-CH" sz="1800" b="1" dirty="0" err="1">
                <a:solidFill>
                  <a:schemeClr val="accent1"/>
                </a:solidFill>
              </a:rPr>
              <a:t>control</a:t>
            </a:r>
            <a:r>
              <a:rPr lang="de-CH" sz="1800" b="1" dirty="0">
                <a:solidFill>
                  <a:schemeClr val="accent1"/>
                </a:solidFill>
              </a:rPr>
              <a:t>?</a:t>
            </a:r>
          </a:p>
        </p:txBody>
      </p:sp>
      <p:sp>
        <p:nvSpPr>
          <p:cNvPr id="18" name="Titel 1">
            <a:extLst>
              <a:ext uri="{FF2B5EF4-FFF2-40B4-BE49-F238E27FC236}">
                <a16:creationId xmlns:a16="http://schemas.microsoft.com/office/drawing/2014/main" id="{85921E2B-AE67-E04A-8A57-35AC755EAE6D}"/>
              </a:ext>
            </a:extLst>
          </p:cNvPr>
          <p:cNvSpPr txBox="1">
            <a:spLocks/>
          </p:cNvSpPr>
          <p:nvPr/>
        </p:nvSpPr>
        <p:spPr bwMode="auto">
          <a:xfrm>
            <a:off x="4836143" y="573649"/>
            <a:ext cx="3351975"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2400" b="1">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2400" b="1">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2400" b="1">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2400" b="1">
                <a:solidFill>
                  <a:schemeClr val="tx2"/>
                </a:solidFill>
                <a:latin typeface="Arial" charset="0"/>
                <a:ea typeface="ＭＳ Ｐゴシック" charset="0"/>
                <a:cs typeface="Arial" charset="0"/>
              </a:defRPr>
            </a:lvl9pPr>
          </a:lstStyle>
          <a:p>
            <a:pPr algn="ctr"/>
            <a:r>
              <a:rPr lang="en-US" sz="1800" kern="0" dirty="0"/>
              <a:t>Strategic voting</a:t>
            </a:r>
          </a:p>
        </p:txBody>
      </p:sp>
      <p:pic>
        <p:nvPicPr>
          <p:cNvPr id="19" name="Grafik 18">
            <a:extLst>
              <a:ext uri="{FF2B5EF4-FFF2-40B4-BE49-F238E27FC236}">
                <a16:creationId xmlns:a16="http://schemas.microsoft.com/office/drawing/2014/main" id="{48312291-508B-414A-815A-911CAF585ED0}"/>
              </a:ext>
            </a:extLst>
          </p:cNvPr>
          <p:cNvPicPr>
            <a:picLocks noChangeAspect="1"/>
          </p:cNvPicPr>
          <p:nvPr/>
        </p:nvPicPr>
        <p:blipFill>
          <a:blip r:embed="rId8"/>
          <a:stretch>
            <a:fillRect/>
          </a:stretch>
        </p:blipFill>
        <p:spPr>
          <a:xfrm>
            <a:off x="5508104" y="909494"/>
            <a:ext cx="2128630" cy="1355373"/>
          </a:xfrm>
          <a:prstGeom prst="rect">
            <a:avLst/>
          </a:prstGeom>
        </p:spPr>
      </p:pic>
      <p:pic>
        <p:nvPicPr>
          <p:cNvPr id="20" name="Grafik 19">
            <a:extLst>
              <a:ext uri="{FF2B5EF4-FFF2-40B4-BE49-F238E27FC236}">
                <a16:creationId xmlns:a16="http://schemas.microsoft.com/office/drawing/2014/main" id="{EF310D4F-54E3-EF45-96F1-CB5BA97FBDF0}"/>
              </a:ext>
            </a:extLst>
          </p:cNvPr>
          <p:cNvPicPr>
            <a:picLocks noChangeAspect="1"/>
          </p:cNvPicPr>
          <p:nvPr/>
        </p:nvPicPr>
        <p:blipFill>
          <a:blip r:embed="rId9"/>
          <a:stretch>
            <a:fillRect/>
          </a:stretch>
        </p:blipFill>
        <p:spPr>
          <a:xfrm>
            <a:off x="4956914" y="2918679"/>
            <a:ext cx="3351974" cy="1623938"/>
          </a:xfrm>
          <a:prstGeom prst="rect">
            <a:avLst/>
          </a:prstGeom>
        </p:spPr>
      </p:pic>
      <p:sp>
        <p:nvSpPr>
          <p:cNvPr id="21" name="Titel 1">
            <a:extLst>
              <a:ext uri="{FF2B5EF4-FFF2-40B4-BE49-F238E27FC236}">
                <a16:creationId xmlns:a16="http://schemas.microsoft.com/office/drawing/2014/main" id="{0DD38EEB-5202-464F-86C5-842DE118C6ED}"/>
              </a:ext>
            </a:extLst>
          </p:cNvPr>
          <p:cNvSpPr txBox="1">
            <a:spLocks/>
          </p:cNvSpPr>
          <p:nvPr/>
        </p:nvSpPr>
        <p:spPr bwMode="auto">
          <a:xfrm>
            <a:off x="4769768" y="2430107"/>
            <a:ext cx="3600399"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2400" b="1">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2400" b="1">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2400" b="1">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2400" b="1">
                <a:solidFill>
                  <a:schemeClr val="tx2"/>
                </a:solidFill>
                <a:latin typeface="Arial" charset="0"/>
                <a:ea typeface="ＭＳ Ｐゴシック" charset="0"/>
                <a:cs typeface="Arial" charset="0"/>
              </a:defRPr>
            </a:lvl9pPr>
          </a:lstStyle>
          <a:p>
            <a:pPr algn="ctr"/>
            <a:r>
              <a:rPr lang="en-US" sz="1800" kern="0" dirty="0"/>
              <a:t>Stock market bubbles</a:t>
            </a:r>
          </a:p>
        </p:txBody>
      </p:sp>
      <p:pic>
        <p:nvPicPr>
          <p:cNvPr id="22" name="Grafik 21">
            <a:extLst>
              <a:ext uri="{FF2B5EF4-FFF2-40B4-BE49-F238E27FC236}">
                <a16:creationId xmlns:a16="http://schemas.microsoft.com/office/drawing/2014/main" id="{40F50A28-0FBE-DA4F-A951-A490827B3E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13001" y="5375486"/>
            <a:ext cx="3239797" cy="1482514"/>
          </a:xfrm>
          <a:prstGeom prst="rect">
            <a:avLst/>
          </a:prstGeom>
        </p:spPr>
      </p:pic>
      <p:sp>
        <p:nvSpPr>
          <p:cNvPr id="23" name="Titel 1">
            <a:extLst>
              <a:ext uri="{FF2B5EF4-FFF2-40B4-BE49-F238E27FC236}">
                <a16:creationId xmlns:a16="http://schemas.microsoft.com/office/drawing/2014/main" id="{9822B54D-2214-3B49-9BB1-E4A0AAD67709}"/>
              </a:ext>
            </a:extLst>
          </p:cNvPr>
          <p:cNvSpPr txBox="1">
            <a:spLocks/>
          </p:cNvSpPr>
          <p:nvPr/>
        </p:nvSpPr>
        <p:spPr bwMode="auto">
          <a:xfrm>
            <a:off x="4772219" y="4980176"/>
            <a:ext cx="3600399"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2400" b="1">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2400" b="1">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2400" b="1">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2400" b="1">
                <a:solidFill>
                  <a:schemeClr val="tx2"/>
                </a:solidFill>
                <a:latin typeface="Arial" charset="0"/>
                <a:ea typeface="ＭＳ Ｐゴシック" charset="0"/>
                <a:cs typeface="Arial" charset="0"/>
              </a:defRPr>
            </a:lvl9pPr>
          </a:lstStyle>
          <a:p>
            <a:pPr algn="ctr"/>
            <a:r>
              <a:rPr lang="en-US" sz="1800" kern="0" dirty="0"/>
              <a:t>Cascades and revolutions</a:t>
            </a:r>
          </a:p>
        </p:txBody>
      </p:sp>
      <p:sp>
        <p:nvSpPr>
          <p:cNvPr id="24" name="Titel 1">
            <a:extLst>
              <a:ext uri="{FF2B5EF4-FFF2-40B4-BE49-F238E27FC236}">
                <a16:creationId xmlns:a16="http://schemas.microsoft.com/office/drawing/2014/main" id="{9110FA1B-5F3B-2248-8D24-2C6B7A27C41B}"/>
              </a:ext>
            </a:extLst>
          </p:cNvPr>
          <p:cNvSpPr txBox="1">
            <a:spLocks/>
          </p:cNvSpPr>
          <p:nvPr/>
        </p:nvSpPr>
        <p:spPr bwMode="auto">
          <a:xfrm>
            <a:off x="251519" y="44624"/>
            <a:ext cx="8640961" cy="484514"/>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2400" b="1">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2400" b="1">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2400" b="1">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2400" b="1">
                <a:solidFill>
                  <a:schemeClr val="tx2"/>
                </a:solidFill>
                <a:latin typeface="Arial" charset="0"/>
                <a:ea typeface="ＭＳ Ｐゴシック" charset="0"/>
                <a:cs typeface="Arial" charset="0"/>
              </a:defRPr>
            </a:lvl9pPr>
          </a:lstStyle>
          <a:p>
            <a:pPr algn="ctr"/>
            <a:r>
              <a:rPr lang="en-US" kern="0" dirty="0"/>
              <a:t>Beliefs, unintended consequences and social dynamics</a:t>
            </a:r>
            <a:br>
              <a:rPr lang="en-US" kern="0" dirty="0"/>
            </a:br>
            <a:endParaRPr lang="en-US" kern="0" dirty="0"/>
          </a:p>
        </p:txBody>
      </p:sp>
    </p:spTree>
    <p:extLst>
      <p:ext uri="{BB962C8B-B14F-4D97-AF65-F5344CB8AC3E}">
        <p14:creationId xmlns:p14="http://schemas.microsoft.com/office/powerpoint/2010/main" val="3550438768"/>
      </p:ext>
    </p:extLst>
  </p:cSld>
  <p:clrMapOvr>
    <a:masterClrMapping/>
  </p:clrMapOvr>
  <mc:AlternateContent xmlns:mc="http://schemas.openxmlformats.org/markup-compatibility/2006" xmlns:p14="http://schemas.microsoft.com/office/powerpoint/2010/main">
    <mc:Choice Requires="p14">
      <p:transition spd="slow" p14:dur="2000" advTm="22302"/>
    </mc:Choice>
    <mc:Fallback xmlns="">
      <p:transition spd="slow" advTm="22302"/>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9D003164-E553-C049-B693-779E2AD57EC4}"/>
              </a:ext>
            </a:extLst>
          </p:cNvPr>
          <p:cNvSpPr/>
          <p:nvPr/>
        </p:nvSpPr>
        <p:spPr bwMode="auto">
          <a:xfrm>
            <a:off x="0" y="0"/>
            <a:ext cx="9144000" cy="6973729"/>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vert="horz" wrap="non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ＭＳ Ｐゴシック" charset="0"/>
              <a:cs typeface="Arial" charset="0"/>
            </a:endParaRPr>
          </a:p>
        </p:txBody>
      </p:sp>
      <p:sp>
        <p:nvSpPr>
          <p:cNvPr id="2" name="Title 1"/>
          <p:cNvSpPr>
            <a:spLocks noGrp="1"/>
          </p:cNvSpPr>
          <p:nvPr>
            <p:ph type="title"/>
          </p:nvPr>
        </p:nvSpPr>
        <p:spPr/>
        <p:txBody>
          <a:bodyPr/>
          <a:lstStyle/>
          <a:p>
            <a:r>
              <a:rPr lang="en-US" dirty="0"/>
              <a:t>Choosing: punishment or not</a:t>
            </a:r>
          </a:p>
        </p:txBody>
      </p:sp>
      <p:pic>
        <p:nvPicPr>
          <p:cNvPr id="5" name="Picture 4"/>
          <p:cNvPicPr>
            <a:picLocks noChangeAspect="1"/>
          </p:cNvPicPr>
          <p:nvPr/>
        </p:nvPicPr>
        <p:blipFill>
          <a:blip r:embed="rId2"/>
          <a:stretch>
            <a:fillRect/>
          </a:stretch>
        </p:blipFill>
        <p:spPr>
          <a:xfrm>
            <a:off x="323850" y="983443"/>
            <a:ext cx="8534193" cy="5440549"/>
          </a:xfrm>
          <a:prstGeom prst="rect">
            <a:avLst/>
          </a:prstGeom>
        </p:spPr>
      </p:pic>
      <p:sp>
        <p:nvSpPr>
          <p:cNvPr id="6" name="Rectangle 5"/>
          <p:cNvSpPr/>
          <p:nvPr/>
        </p:nvSpPr>
        <p:spPr>
          <a:xfrm>
            <a:off x="107504" y="6588060"/>
            <a:ext cx="4572000" cy="369332"/>
          </a:xfrm>
          <a:prstGeom prst="rect">
            <a:avLst/>
          </a:prstGeom>
        </p:spPr>
        <p:txBody>
          <a:bodyPr>
            <a:spAutoFit/>
          </a:bodyPr>
          <a:lstStyle/>
          <a:p>
            <a:r>
              <a:rPr lang="en-US" sz="900" dirty="0" err="1">
                <a:solidFill>
                  <a:srgbClr val="222222"/>
                </a:solidFill>
                <a:latin typeface="Arial" charset="0"/>
              </a:rPr>
              <a:t>Gürerk</a:t>
            </a:r>
            <a:r>
              <a:rPr lang="en-US" sz="900" dirty="0">
                <a:solidFill>
                  <a:srgbClr val="222222"/>
                </a:solidFill>
                <a:latin typeface="Arial" charset="0"/>
              </a:rPr>
              <a:t>, </a:t>
            </a:r>
            <a:r>
              <a:rPr lang="en-US" sz="900" dirty="0" err="1">
                <a:solidFill>
                  <a:srgbClr val="222222"/>
                </a:solidFill>
                <a:latin typeface="Arial" charset="0"/>
              </a:rPr>
              <a:t>Ö</a:t>
            </a:r>
            <a:r>
              <a:rPr lang="en-US" sz="900" dirty="0">
                <a:solidFill>
                  <a:srgbClr val="222222"/>
                </a:solidFill>
                <a:latin typeface="Arial" charset="0"/>
              </a:rPr>
              <a:t>., </a:t>
            </a:r>
            <a:r>
              <a:rPr lang="en-US" sz="900" dirty="0" err="1">
                <a:solidFill>
                  <a:srgbClr val="222222"/>
                </a:solidFill>
                <a:latin typeface="Arial" charset="0"/>
              </a:rPr>
              <a:t>Irlenbusch</a:t>
            </a:r>
            <a:r>
              <a:rPr lang="en-US" sz="900" dirty="0">
                <a:solidFill>
                  <a:srgbClr val="222222"/>
                </a:solidFill>
                <a:latin typeface="Arial" charset="0"/>
              </a:rPr>
              <a:t>, B. and </a:t>
            </a:r>
            <a:r>
              <a:rPr lang="en-US" sz="900" dirty="0" err="1">
                <a:solidFill>
                  <a:srgbClr val="222222"/>
                </a:solidFill>
                <a:latin typeface="Arial" charset="0"/>
              </a:rPr>
              <a:t>Rockenbach</a:t>
            </a:r>
            <a:r>
              <a:rPr lang="en-US" sz="900" dirty="0">
                <a:solidFill>
                  <a:srgbClr val="222222"/>
                </a:solidFill>
                <a:latin typeface="Arial" charset="0"/>
              </a:rPr>
              <a:t>, B., 2006. The competitive advantage of sanctioning institutions. </a:t>
            </a:r>
            <a:r>
              <a:rPr lang="en-US" sz="900" i="1" dirty="0">
                <a:solidFill>
                  <a:srgbClr val="222222"/>
                </a:solidFill>
                <a:latin typeface="Arial" charset="0"/>
              </a:rPr>
              <a:t>Science</a:t>
            </a:r>
            <a:r>
              <a:rPr lang="en-US" sz="900" dirty="0">
                <a:solidFill>
                  <a:srgbClr val="222222"/>
                </a:solidFill>
                <a:latin typeface="Arial" charset="0"/>
              </a:rPr>
              <a:t>, </a:t>
            </a:r>
            <a:r>
              <a:rPr lang="en-US" sz="900" i="1" dirty="0">
                <a:solidFill>
                  <a:srgbClr val="222222"/>
                </a:solidFill>
                <a:latin typeface="Arial" charset="0"/>
              </a:rPr>
              <a:t>312</a:t>
            </a:r>
            <a:r>
              <a:rPr lang="en-US" sz="900" dirty="0">
                <a:solidFill>
                  <a:srgbClr val="222222"/>
                </a:solidFill>
                <a:latin typeface="Arial" charset="0"/>
              </a:rPr>
              <a:t>(5770), pp.108-111.</a:t>
            </a:r>
            <a:endParaRPr lang="en-US" sz="900" dirty="0"/>
          </a:p>
        </p:txBody>
      </p:sp>
      <p:sp>
        <p:nvSpPr>
          <p:cNvPr id="8" name="Titel 1">
            <a:extLst>
              <a:ext uri="{FF2B5EF4-FFF2-40B4-BE49-F238E27FC236}">
                <a16:creationId xmlns:a16="http://schemas.microsoft.com/office/drawing/2014/main" id="{D3957E37-8646-2C40-A800-7DBE80F217F1}"/>
              </a:ext>
            </a:extLst>
          </p:cNvPr>
          <p:cNvSpPr txBox="1">
            <a:spLocks/>
          </p:cNvSpPr>
          <p:nvPr/>
        </p:nvSpPr>
        <p:spPr bwMode="auto">
          <a:xfrm>
            <a:off x="251519" y="44624"/>
            <a:ext cx="8640961" cy="484514"/>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0" tIns="36000" rIns="0" bIns="0" numCol="1" anchor="t" anchorCtr="0" compatLnSpc="1">
            <a:prstTxWarp prst="textNoShape">
              <a:avLst/>
            </a:prstTxWarp>
          </a:bodyPr>
          <a:lstStyle>
            <a:lvl1pPr algn="l" rtl="0" eaLnBrk="1" fontAlgn="base" hangingPunct="1">
              <a:spcBef>
                <a:spcPct val="0"/>
              </a:spcBef>
              <a:spcAft>
                <a:spcPct val="0"/>
              </a:spcAft>
              <a:defRPr sz="2400" b="1">
                <a:solidFill>
                  <a:schemeClr val="tx2"/>
                </a:solidFill>
                <a:latin typeface="+mj-lt"/>
                <a:ea typeface="+mj-ea"/>
                <a:cs typeface="+mj-cs"/>
              </a:defRPr>
            </a:lvl1pPr>
            <a:lvl2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2pPr>
            <a:lvl3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3pPr>
            <a:lvl4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4pPr>
            <a:lvl5pPr algn="l" rtl="0" eaLnBrk="1" fontAlgn="base" hangingPunct="1">
              <a:spcBef>
                <a:spcPct val="0"/>
              </a:spcBef>
              <a:spcAft>
                <a:spcPct val="0"/>
              </a:spcAft>
              <a:defRPr sz="2400" b="1">
                <a:solidFill>
                  <a:schemeClr val="tx2"/>
                </a:solidFill>
                <a:latin typeface="Arial" charset="0"/>
                <a:ea typeface="ＭＳ Ｐゴシック" charset="0"/>
                <a:cs typeface="Arial" charset="0"/>
              </a:defRPr>
            </a:lvl5pPr>
            <a:lvl6pPr marL="457200" algn="l" rtl="0" eaLnBrk="1" fontAlgn="base" hangingPunct="1">
              <a:spcBef>
                <a:spcPct val="0"/>
              </a:spcBef>
              <a:spcAft>
                <a:spcPct val="0"/>
              </a:spcAft>
              <a:defRPr sz="2400" b="1">
                <a:solidFill>
                  <a:schemeClr val="tx2"/>
                </a:solidFill>
                <a:latin typeface="Arial" charset="0"/>
                <a:ea typeface="ＭＳ Ｐゴシック" charset="0"/>
                <a:cs typeface="Arial" charset="0"/>
              </a:defRPr>
            </a:lvl6pPr>
            <a:lvl7pPr marL="914400" algn="l" rtl="0" eaLnBrk="1" fontAlgn="base" hangingPunct="1">
              <a:spcBef>
                <a:spcPct val="0"/>
              </a:spcBef>
              <a:spcAft>
                <a:spcPct val="0"/>
              </a:spcAft>
              <a:defRPr sz="2400" b="1">
                <a:solidFill>
                  <a:schemeClr val="tx2"/>
                </a:solidFill>
                <a:latin typeface="Arial" charset="0"/>
                <a:ea typeface="ＭＳ Ｐゴシック" charset="0"/>
                <a:cs typeface="Arial" charset="0"/>
              </a:defRPr>
            </a:lvl7pPr>
            <a:lvl8pPr marL="1371600" algn="l" rtl="0" eaLnBrk="1" fontAlgn="base" hangingPunct="1">
              <a:spcBef>
                <a:spcPct val="0"/>
              </a:spcBef>
              <a:spcAft>
                <a:spcPct val="0"/>
              </a:spcAft>
              <a:defRPr sz="2400" b="1">
                <a:solidFill>
                  <a:schemeClr val="tx2"/>
                </a:solidFill>
                <a:latin typeface="Arial" charset="0"/>
                <a:ea typeface="ＭＳ Ｐゴシック" charset="0"/>
                <a:cs typeface="Arial" charset="0"/>
              </a:defRPr>
            </a:lvl8pPr>
            <a:lvl9pPr marL="1828800" algn="l" rtl="0" eaLnBrk="1" fontAlgn="base" hangingPunct="1">
              <a:spcBef>
                <a:spcPct val="0"/>
              </a:spcBef>
              <a:spcAft>
                <a:spcPct val="0"/>
              </a:spcAft>
              <a:defRPr sz="2400" b="1">
                <a:solidFill>
                  <a:schemeClr val="tx2"/>
                </a:solidFill>
                <a:latin typeface="Arial" charset="0"/>
                <a:ea typeface="ＭＳ Ｐゴシック" charset="0"/>
                <a:cs typeface="Arial" charset="0"/>
              </a:defRPr>
            </a:lvl9pPr>
          </a:lstStyle>
          <a:p>
            <a:pPr algn="ctr"/>
            <a:r>
              <a:rPr lang="en-US" kern="0" dirty="0"/>
              <a:t>Thomas Hobbes in the lab: </a:t>
            </a:r>
          </a:p>
          <a:p>
            <a:pPr algn="ctr"/>
            <a:r>
              <a:rPr lang="en-US" sz="2000" kern="0" dirty="0"/>
              <a:t>Updating of beliefs and the emergence of institutions and social order</a:t>
            </a:r>
          </a:p>
        </p:txBody>
      </p:sp>
    </p:spTree>
    <p:extLst>
      <p:ext uri="{BB962C8B-B14F-4D97-AF65-F5344CB8AC3E}">
        <p14:creationId xmlns:p14="http://schemas.microsoft.com/office/powerpoint/2010/main" val="41536011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4"/>
          <p:cNvSpPr>
            <a:spLocks noChangeArrowheads="1"/>
          </p:cNvSpPr>
          <p:nvPr/>
        </p:nvSpPr>
        <p:spPr bwMode="gray">
          <a:xfrm>
            <a:off x="0" y="1125538"/>
            <a:ext cx="9144000" cy="5732462"/>
          </a:xfrm>
          <a:prstGeom prst="rect">
            <a:avLst/>
          </a:prstGeom>
          <a:solidFill>
            <a:schemeClr val="accent3"/>
          </a:solidFill>
          <a:ln>
            <a:noFill/>
          </a:ln>
          <a:effectLst/>
        </p:spPr>
        <p:txBody>
          <a:bodyPr wrap="none" lIns="0" tIns="0" rIns="0" bIns="0" anchor="ctr"/>
          <a:lstStyle/>
          <a:p>
            <a:endParaRPr lang="de-DE"/>
          </a:p>
        </p:txBody>
      </p:sp>
      <p:sp>
        <p:nvSpPr>
          <p:cNvPr id="10242" name="Rectangle 2"/>
          <p:cNvSpPr>
            <a:spLocks noGrp="1" noChangeArrowheads="1"/>
          </p:cNvSpPr>
          <p:nvPr>
            <p:ph type="title"/>
          </p:nvPr>
        </p:nvSpPr>
        <p:spPr bwMode="gray">
          <a:xfrm>
            <a:off x="900112" y="2564904"/>
            <a:ext cx="7343775" cy="1728192"/>
          </a:xfrm>
          <a:solidFill>
            <a:schemeClr val="accent3"/>
          </a:solidFill>
        </p:spPr>
        <p:txBody>
          <a:bodyPr/>
          <a:lstStyle/>
          <a:p>
            <a:r>
              <a:rPr lang="en-GB" sz="4800" dirty="0">
                <a:solidFill>
                  <a:schemeClr val="bg1"/>
                </a:solidFill>
              </a:rPr>
              <a:t>Appendix</a:t>
            </a:r>
          </a:p>
        </p:txBody>
      </p:sp>
    </p:spTree>
    <p:extLst>
      <p:ext uri="{BB962C8B-B14F-4D97-AF65-F5344CB8AC3E}">
        <p14:creationId xmlns:p14="http://schemas.microsoft.com/office/powerpoint/2010/main" val="371314858"/>
      </p:ext>
    </p:extLst>
  </p:cSld>
  <p:clrMapOvr>
    <a:masterClrMapping/>
  </p:clrMapOvr>
  <mc:AlternateContent xmlns:mc="http://schemas.openxmlformats.org/markup-compatibility/2006" xmlns:p14="http://schemas.microsoft.com/office/powerpoint/2010/main">
    <mc:Choice Requires="p14">
      <p:transition spd="slow" p14:dur="2000" advTm="192"/>
    </mc:Choice>
    <mc:Fallback xmlns="">
      <p:transition spd="slow" advTm="192"/>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Experiment: Exploration </a:t>
            </a:r>
            <a:r>
              <a:rPr lang="de-DE" dirty="0" err="1"/>
              <a:t>and</a:t>
            </a:r>
            <a:r>
              <a:rPr lang="de-DE" dirty="0"/>
              <a:t> post-experimental </a:t>
            </a:r>
            <a:r>
              <a:rPr lang="de-DE" dirty="0" err="1"/>
              <a:t>dicussion</a:t>
            </a:r>
            <a:endParaRPr lang="de-DE" dirty="0"/>
          </a:p>
        </p:txBody>
      </p:sp>
      <p:pic>
        <p:nvPicPr>
          <p:cNvPr id="5" name="Bild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8840"/>
            <a:ext cx="9144000" cy="4223248"/>
          </a:xfrm>
          <a:prstGeom prst="rect">
            <a:avLst/>
          </a:prstGeom>
        </p:spPr>
      </p:pic>
      <p:sp>
        <p:nvSpPr>
          <p:cNvPr id="7" name="Textfeld 6"/>
          <p:cNvSpPr txBox="1"/>
          <p:nvPr/>
        </p:nvSpPr>
        <p:spPr>
          <a:xfrm>
            <a:off x="683568" y="6417635"/>
            <a:ext cx="5612434" cy="276999"/>
          </a:xfrm>
          <a:prstGeom prst="rect">
            <a:avLst/>
          </a:prstGeom>
          <a:noFill/>
        </p:spPr>
        <p:txBody>
          <a:bodyPr wrap="none" rtlCol="0">
            <a:spAutoFit/>
          </a:bodyPr>
          <a:lstStyle/>
          <a:p>
            <a:r>
              <a:rPr lang="de-DE" sz="1200" dirty="0"/>
              <a:t>Data: Selten et al. 1998, </a:t>
            </a:r>
            <a:r>
              <a:rPr lang="de-DE" sz="1200" dirty="0" err="1"/>
              <a:t>newspaper</a:t>
            </a:r>
            <a:r>
              <a:rPr lang="de-DE" sz="1200" dirty="0"/>
              <a:t> </a:t>
            </a:r>
            <a:r>
              <a:rPr lang="de-DE" sz="1200" dirty="0" err="1"/>
              <a:t>experiment</a:t>
            </a:r>
            <a:r>
              <a:rPr lang="de-DE" sz="1200" dirty="0"/>
              <a:t> in „Spektrum der Wissenschaft“</a:t>
            </a:r>
          </a:p>
        </p:txBody>
      </p:sp>
    </p:spTree>
    <p:extLst>
      <p:ext uri="{BB962C8B-B14F-4D97-AF65-F5344CB8AC3E}">
        <p14:creationId xmlns:p14="http://schemas.microsoft.com/office/powerpoint/2010/main" val="30400324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Experiment: Exploration </a:t>
            </a:r>
            <a:r>
              <a:rPr lang="de-DE" dirty="0" err="1"/>
              <a:t>and</a:t>
            </a:r>
            <a:r>
              <a:rPr lang="de-DE" dirty="0"/>
              <a:t> post-experimental </a:t>
            </a:r>
            <a:r>
              <a:rPr lang="de-DE" dirty="0" err="1"/>
              <a:t>dicussion</a:t>
            </a:r>
            <a:endParaRPr lang="de-DE" dirty="0"/>
          </a:p>
        </p:txBody>
      </p:sp>
      <p:pic>
        <p:nvPicPr>
          <p:cNvPr id="6" name="Bild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83869"/>
            <a:ext cx="9144000" cy="3721395"/>
          </a:xfrm>
          <a:prstGeom prst="rect">
            <a:avLst/>
          </a:prstGeom>
        </p:spPr>
      </p:pic>
    </p:spTree>
    <p:extLst>
      <p:ext uri="{BB962C8B-B14F-4D97-AF65-F5344CB8AC3E}">
        <p14:creationId xmlns:p14="http://schemas.microsoft.com/office/powerpoint/2010/main" val="11618227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Experiment: Exploration </a:t>
            </a:r>
            <a:r>
              <a:rPr lang="de-DE" dirty="0" err="1"/>
              <a:t>and</a:t>
            </a:r>
            <a:r>
              <a:rPr lang="de-DE" dirty="0"/>
              <a:t> post-experimental </a:t>
            </a:r>
            <a:r>
              <a:rPr lang="de-DE" dirty="0" err="1"/>
              <a:t>dicussion</a:t>
            </a:r>
            <a:endParaRPr lang="de-DE" dirty="0"/>
          </a:p>
        </p:txBody>
      </p:sp>
      <p:pic>
        <p:nvPicPr>
          <p:cNvPr id="8" name="Bild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420888"/>
            <a:ext cx="9144000" cy="4214742"/>
          </a:xfrm>
          <a:prstGeom prst="rect">
            <a:avLst/>
          </a:prstGeom>
        </p:spPr>
      </p:pic>
    </p:spTree>
    <p:extLst>
      <p:ext uri="{BB962C8B-B14F-4D97-AF65-F5344CB8AC3E}">
        <p14:creationId xmlns:p14="http://schemas.microsoft.com/office/powerpoint/2010/main" val="227416091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Experiment: Exploration </a:t>
            </a:r>
            <a:r>
              <a:rPr lang="de-DE" dirty="0" err="1"/>
              <a:t>and</a:t>
            </a:r>
            <a:r>
              <a:rPr lang="de-DE" dirty="0"/>
              <a:t> post-experimental </a:t>
            </a:r>
            <a:r>
              <a:rPr lang="de-DE" dirty="0" err="1"/>
              <a:t>dicussion</a:t>
            </a:r>
            <a:endParaRPr lang="de-DE" dirty="0"/>
          </a:p>
        </p:txBody>
      </p:sp>
      <p:pic>
        <p:nvPicPr>
          <p:cNvPr id="8" name="Bild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51" y="2420888"/>
            <a:ext cx="8555297" cy="4214742"/>
          </a:xfrm>
          <a:prstGeom prst="rect">
            <a:avLst/>
          </a:prstGeom>
        </p:spPr>
      </p:pic>
    </p:spTree>
    <p:extLst>
      <p:ext uri="{BB962C8B-B14F-4D97-AF65-F5344CB8AC3E}">
        <p14:creationId xmlns:p14="http://schemas.microsoft.com/office/powerpoint/2010/main" val="4643537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DE" dirty="0"/>
              <a:t>Experiment: Exploration </a:t>
            </a:r>
            <a:r>
              <a:rPr lang="de-DE" dirty="0" err="1"/>
              <a:t>and</a:t>
            </a:r>
            <a:r>
              <a:rPr lang="de-DE" dirty="0"/>
              <a:t> post-experimental </a:t>
            </a:r>
            <a:r>
              <a:rPr lang="de-DE" dirty="0" err="1"/>
              <a:t>dicussion</a:t>
            </a:r>
            <a:endParaRPr lang="de-DE" dirty="0"/>
          </a:p>
        </p:txBody>
      </p:sp>
      <p:pic>
        <p:nvPicPr>
          <p:cNvPr id="8" name="Bild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351" y="2431810"/>
            <a:ext cx="8555297" cy="4192898"/>
          </a:xfrm>
          <a:prstGeom prst="rect">
            <a:avLst/>
          </a:prstGeom>
        </p:spPr>
      </p:pic>
    </p:spTree>
    <p:extLst>
      <p:ext uri="{BB962C8B-B14F-4D97-AF65-F5344CB8AC3E}">
        <p14:creationId xmlns:p14="http://schemas.microsoft.com/office/powerpoint/2010/main" val="2834678473"/>
      </p:ext>
    </p:extLst>
  </p:cSld>
  <p:clrMapOvr>
    <a:masterClrMapping/>
  </p:clrMapOvr>
</p:sld>
</file>

<file path=ppt/theme/theme1.xml><?xml version="1.0" encoding="utf-8"?>
<a:theme xmlns:a="http://schemas.openxmlformats.org/drawingml/2006/main" name="UZH">
  <a:themeElements>
    <a:clrScheme name="UZH">
      <a:dk1>
        <a:srgbClr val="000000"/>
      </a:dk1>
      <a:lt1>
        <a:srgbClr val="FFFFFF"/>
      </a:lt1>
      <a:dk2>
        <a:srgbClr val="DADEE2"/>
      </a:dk2>
      <a:lt2>
        <a:srgbClr val="FEDC00"/>
      </a:lt2>
      <a:accent1>
        <a:srgbClr val="0028A5"/>
      </a:accent1>
      <a:accent2>
        <a:srgbClr val="A3ADB7"/>
      </a:accent2>
      <a:accent3>
        <a:srgbClr val="DC6027"/>
      </a:accent3>
      <a:accent4>
        <a:srgbClr val="0B82A0"/>
      </a:accent4>
      <a:accent5>
        <a:srgbClr val="2A7F60"/>
      </a:accent5>
      <a:accent6>
        <a:srgbClr val="91C34A"/>
      </a:accent6>
      <a:hlink>
        <a:srgbClr val="DC6027"/>
      </a:hlink>
      <a:folHlink>
        <a:srgbClr val="000000"/>
      </a:folHlink>
    </a:clrScheme>
    <a:fontScheme name="Office-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0" tIns="0" rIns="0" bIns="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a:ln>
              <a:noFill/>
            </a:ln>
            <a:solidFill>
              <a:srgbClr val="000000"/>
            </a:solidFill>
            <a:effectLst/>
            <a:latin typeface="Arial" charset="0"/>
            <a:ea typeface="ＭＳ Ｐゴシック"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5921" dir="2700000" algn="ctr" rotWithShape="0">
                  <a:schemeClr val="bg2"/>
                </a:outerShdw>
              </a:effectLst>
            </a14:hiddenEffects>
          </a:ext>
        </a:extLst>
      </a:spPr>
      <a:bodyPr vert="horz" wrap="none" lIns="0" tIns="0" rIns="0" bIns="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de-CH" sz="2400" b="0" i="0" u="none" strike="noStrike" cap="none" normalizeH="0" baseline="0">
            <a:ln>
              <a:noFill/>
            </a:ln>
            <a:solidFill>
              <a:srgbClr val="000000"/>
            </a:solidFill>
            <a:effectLst/>
            <a:latin typeface="Arial" charset="0"/>
            <a:ea typeface="ＭＳ Ｐゴシック" charset="0"/>
            <a:cs typeface="Arial" charset="0"/>
          </a:defRPr>
        </a:defPPr>
      </a:lstStyle>
    </a:lnDef>
  </a:objectDefaults>
  <a:extraClrSchemeLst>
    <a:extraClrScheme>
      <a:clrScheme name="UZH">
        <a:dk1>
          <a:srgbClr val="000000"/>
        </a:dk1>
        <a:lt1>
          <a:srgbClr val="FFFFFF"/>
        </a:lt1>
        <a:dk2>
          <a:srgbClr val="DADEE2"/>
        </a:dk2>
        <a:lt2>
          <a:srgbClr val="FEDC00"/>
        </a:lt2>
        <a:accent1>
          <a:srgbClr val="0028A5"/>
        </a:accent1>
        <a:accent2>
          <a:srgbClr val="A3ADB7"/>
        </a:accent2>
        <a:accent3>
          <a:srgbClr val="DC6027"/>
        </a:accent3>
        <a:accent4>
          <a:srgbClr val="0B82A0"/>
        </a:accent4>
        <a:accent5>
          <a:srgbClr val="2A7F60"/>
        </a:accent5>
        <a:accent6>
          <a:srgbClr val="91C34A"/>
        </a:accent6>
        <a:hlink>
          <a:srgbClr val="DC6027"/>
        </a:hlink>
        <a:folHlink>
          <a:srgbClr val="000000"/>
        </a:folHlink>
      </a:clrScheme>
      <a:clrMap bg1="lt1" tx1="dk1" bg2="lt2" tx2="dk2" accent1="accent1" accent2="accent2" accent3="accent3" accent4="accent4" accent5="accent5" accent6="accent6" hlink="hlink" folHlink="folHlink"/>
    </a:extraClrScheme>
  </a:extraClrSchemeLst>
  <a:custClrLst>
    <a:custClr name="Blau 100%">
      <a:srgbClr val="0028A5"/>
    </a:custClr>
    <a:custClr name="Grau 100%">
      <a:srgbClr val="A3ADB7"/>
    </a:custClr>
    <a:custClr name="Ockerrot 100%">
      <a:srgbClr val="DC6027"/>
    </a:custClr>
    <a:custClr name="Türkis 100%">
      <a:srgbClr val="0B82A0"/>
    </a:custClr>
    <a:custClr name="Flaschengrün 100%">
      <a:srgbClr val="2A7F62"/>
    </a:custClr>
    <a:custClr name="Lindengrün 100%">
      <a:srgbClr val="91C34A"/>
    </a:custClr>
    <a:custClr name="Warmgelb 100%">
      <a:srgbClr val="FEDE00"/>
    </a:custClr>
    <a:custClr name="blank">
      <a:srgbClr val="FFFFFF"/>
    </a:custClr>
    <a:custClr name="blank">
      <a:srgbClr val="FFFFFF"/>
    </a:custClr>
    <a:custClr name="blank">
      <a:srgbClr val="FFFFFF"/>
    </a:custClr>
    <a:custClr name="Blau 80%">
      <a:srgbClr val="3353B7"/>
    </a:custClr>
    <a:custClr name="Grau 80%">
      <a:srgbClr val="B5BDC5"/>
    </a:custClr>
    <a:custClr name="Ockerrot 80%">
      <a:srgbClr val="E38052"/>
    </a:custClr>
    <a:custClr name="Türkis 80%">
      <a:srgbClr val="3C9FB6"/>
    </a:custClr>
    <a:custClr name="Flaschengrün 80%">
      <a:srgbClr val="569D85"/>
    </a:custClr>
    <a:custClr name="Lindengrün 80%">
      <a:srgbClr val="AAD470"/>
    </a:custClr>
    <a:custClr name="Warmgelb 80%">
      <a:srgbClr val="FBE651"/>
    </a:custClr>
    <a:custClr name="blank">
      <a:srgbClr val="FFFFFF"/>
    </a:custClr>
    <a:custClr name="blank">
      <a:srgbClr val="FFFFFF"/>
    </a:custClr>
    <a:custClr name="blank">
      <a:srgbClr val="FFFFFF"/>
    </a:custClr>
    <a:custClr name="Blau 60%">
      <a:srgbClr val="667EC9"/>
    </a:custClr>
    <a:custClr name="Grau 60%">
      <a:srgbClr val="C8CED4"/>
    </a:custClr>
    <a:custClr name="Ockerrot 60%">
      <a:srgbClr val="EAA07D"/>
    </a:custClr>
    <a:custClr name="Türkis 60%">
      <a:srgbClr val="6BB7C7"/>
    </a:custClr>
    <a:custClr name="Flaschengrün 60%">
      <a:srgbClr val="80B6A4"/>
    </a:custClr>
    <a:custClr name="Lindengrün 60%">
      <a:srgbClr val="BFDF94"/>
    </a:custClr>
    <a:custClr name="Warmgelb 60%">
      <a:srgbClr val="FCEC7C"/>
    </a:custClr>
    <a:custClr name="blank">
      <a:srgbClr val="FFFFFF"/>
    </a:custClr>
    <a:custClr name="blank">
      <a:srgbClr val="FFFFFF"/>
    </a:custClr>
    <a:custClr name="blank">
      <a:srgbClr val="FFFFFF"/>
    </a:custClr>
    <a:custClr name="Blau 40%">
      <a:srgbClr val="99A9DB"/>
    </a:custClr>
    <a:custClr name="Grau 40%">
      <a:srgbClr val="DADEE2"/>
    </a:custClr>
    <a:custClr name="Ockerrot 40%">
      <a:srgbClr val="F1BFA9"/>
    </a:custClr>
    <a:custClr name="Türkis 40%">
      <a:srgbClr val="ABCEC2"/>
    </a:custClr>
    <a:custClr name="Flaschengrün 40%">
      <a:srgbClr val="ABCEC2"/>
    </a:custClr>
    <a:custClr name="Lindengrün 40%">
      <a:srgbClr val="D5E9B7"/>
    </a:custClr>
    <a:custClr name="Warmgelb 40%">
      <a:srgbClr val="FDF3A8"/>
    </a:custClr>
    <a:custClr name="blank">
      <a:srgbClr val="FFFFFF"/>
    </a:custClr>
    <a:custClr name="blank">
      <a:srgbClr val="FFFFFF"/>
    </a:custClr>
    <a:custClr name="blank">
      <a:srgbClr val="FFFFFF"/>
    </a:custClr>
    <a:custClr name="Blau 20%">
      <a:srgbClr val="CCD4ED"/>
    </a:custClr>
    <a:custClr name="Grau 20%">
      <a:srgbClr val="EDEFF1"/>
    </a:custClr>
    <a:custClr name="Ockerrot 20%">
      <a:srgbClr val="F8DFD4"/>
    </a:custClr>
    <a:custClr name="Türkis 20%">
      <a:srgbClr val="CFE8EC"/>
    </a:custClr>
    <a:custClr name="Flaschengrün 20%">
      <a:srgbClr val="D5E7E1"/>
    </a:custClr>
    <a:custClr name="Lindengrün 20%">
      <a:srgbClr val="EAF4DB"/>
    </a:custClr>
    <a:custClr name="Warmgelb 20%">
      <a:srgbClr val="FEF9D3"/>
    </a:custClr>
    <a:custClr name="blank">
      <a:srgbClr val="FFFFFF"/>
    </a:custClr>
    <a:custClr name="blank">
      <a:srgbClr val="FFFFFF"/>
    </a:custClr>
    <a:custClr name="blank">
      <a:srgbClr val="FFFFFF"/>
    </a:custClr>
  </a:custClrLst>
  <a:extLst>
    <a:ext uri="{05A4C25C-085E-4340-85A3-A5531E510DB2}">
      <thm15:themeFamily xmlns:thm15="http://schemas.microsoft.com/office/thememl/2012/main" name="uzh_praesentation_e.potx" id="{749176B2-8F2A-4342-A048-60BED46E758F}" vid="{432F7B11-0F4C-4FE0-A45B-1D1A5AE252E3}"/>
    </a:ext>
  </a:ext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2380</Words>
  <Application>Microsoft Macintosh PowerPoint</Application>
  <PresentationFormat>Bildschirmpräsentation (4:3)</PresentationFormat>
  <Paragraphs>431</Paragraphs>
  <Slides>71</Slides>
  <Notes>25</Notes>
  <HiddenSlides>0</HiddenSlides>
  <MMClips>3</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71</vt:i4>
      </vt:variant>
    </vt:vector>
  </HeadingPairs>
  <TitlesOfParts>
    <vt:vector size="79" baseType="lpstr">
      <vt:lpstr>Arial</vt:lpstr>
      <vt:lpstr>Calibri</vt:lpstr>
      <vt:lpstr>Cambria Math</vt:lpstr>
      <vt:lpstr>Gill Sans</vt:lpstr>
      <vt:lpstr>Helvetica</vt:lpstr>
      <vt:lpstr>Palatino</vt:lpstr>
      <vt:lpstr>Symbol</vt:lpstr>
      <vt:lpstr>UZH</vt:lpstr>
      <vt:lpstr>Lecture II: Strategic Thinking</vt:lpstr>
      <vt:lpstr>PowerPoint-Präsentation</vt:lpstr>
      <vt:lpstr>A short experiment</vt:lpstr>
      <vt:lpstr>Let’s see the results</vt:lpstr>
      <vt:lpstr>Recap: prisoner’s dilemma</vt:lpstr>
      <vt:lpstr>Recap: prisoner’s dilemma</vt:lpstr>
      <vt:lpstr>PowerPoint-Präsentation</vt:lpstr>
      <vt:lpstr>Nagel (1995)</vt:lpstr>
      <vt:lpstr>Keynsian beauty contest</vt:lpstr>
      <vt:lpstr>Keynsian beauty contest</vt:lpstr>
      <vt:lpstr>Nagel (1995)</vt:lpstr>
      <vt:lpstr>A dominance solvable game</vt:lpstr>
      <vt:lpstr>Let’s do it again! </vt:lpstr>
      <vt:lpstr>Beliefs and learning</vt:lpstr>
      <vt:lpstr>Beliefs and learning</vt:lpstr>
      <vt:lpstr>Beliefs and learning</vt:lpstr>
      <vt:lpstr>Beliefs and learning</vt:lpstr>
      <vt:lpstr>Beliefs and learning</vt:lpstr>
      <vt:lpstr>Conclusion</vt:lpstr>
      <vt:lpstr>Newspaper experiments</vt:lpstr>
      <vt:lpstr>PowerPoint-Präsentation</vt:lpstr>
      <vt:lpstr>PowerPoint-Präsentation</vt:lpstr>
      <vt:lpstr>PowerPoint-Präsentation</vt:lpstr>
      <vt:lpstr>PowerPoint-Präsentation</vt:lpstr>
      <vt:lpstr>PowerPoint-Präsentation</vt:lpstr>
      <vt:lpstr>Results of different samples</vt:lpstr>
      <vt:lpstr>PowerPoint-Präsentation</vt:lpstr>
      <vt:lpstr>11-20 game</vt:lpstr>
      <vt:lpstr>How did you choose your number?</vt:lpstr>
      <vt:lpstr>Arad and Rubinstein (2012)’s critique</vt:lpstr>
      <vt:lpstr>11-20 game</vt:lpstr>
      <vt:lpstr>What do you think is the most frequent number?</vt:lpstr>
      <vt:lpstr>Arad and Rubinstein’s Results</vt:lpstr>
      <vt:lpstr>Arad and Rubinstein’s Results</vt:lpstr>
      <vt:lpstr>Arad and Rubinstein’s “costless” Variant</vt:lpstr>
      <vt:lpstr>So what?</vt:lpstr>
      <vt:lpstr>Group work</vt:lpstr>
      <vt:lpstr>The dilemma to be optimally distinct from others</vt:lpstr>
      <vt:lpstr>Example from industrial design</vt:lpstr>
      <vt:lpstr>PowerPoint-Präsentation</vt:lpstr>
      <vt:lpstr>Spacial Norms Game</vt:lpstr>
      <vt:lpstr>PowerPoint-Präsentation</vt:lpstr>
      <vt:lpstr>PowerPoint-Präsentation</vt:lpstr>
      <vt:lpstr>PowerPoint-Präsentation</vt:lpstr>
      <vt:lpstr>Dilemma of balancing coordination and anti-coordination</vt:lpstr>
      <vt:lpstr>PowerPoint-Präsentation</vt:lpstr>
      <vt:lpstr>PowerPoint-Präsentation</vt:lpstr>
      <vt:lpstr>PowerPoint-Präsentation</vt:lpstr>
      <vt:lpstr>Spacial Norms Game with  optimal distinctiveness payoff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Exemplary application: Fashion cycles</vt:lpstr>
      <vt:lpstr>PowerPoint-Präsentation</vt:lpstr>
      <vt:lpstr>PowerPoint-Präsentation</vt:lpstr>
      <vt:lpstr>Higher wages, more frustrated?  </vt:lpstr>
      <vt:lpstr>Choosing: punishment or not</vt:lpstr>
      <vt:lpstr>Appendix</vt:lpstr>
      <vt:lpstr>Experiment: Exploration and post-experimental dicussion</vt:lpstr>
      <vt:lpstr>Experiment: Exploration and post-experimental dicussion</vt:lpstr>
      <vt:lpstr>Experiment: Exploration and post-experimental dicussion</vt:lpstr>
      <vt:lpstr>Experiment: Exploration and post-experimental dicussion</vt:lpstr>
      <vt:lpstr>Experiment: Exploration and post-experimental dicussion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 the title of the presentation here</dc:title>
  <dc:subject/>
  <dc:creator>Alex</dc:creator>
  <cp:keywords/>
  <dc:description>Vorlage uzh_praesentationen_16:9_e MSO2016 v3 11.02.2016</dc:description>
  <cp:lastModifiedBy>Alex</cp:lastModifiedBy>
  <cp:revision>118</cp:revision>
  <dcterms:created xsi:type="dcterms:W3CDTF">2020-02-19T11:16:00Z</dcterms:created>
  <dcterms:modified xsi:type="dcterms:W3CDTF">2020-02-25T08:53:15Z</dcterms:modified>
  <cp:category/>
</cp:coreProperties>
</file>